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</p:sldIdLst>
  <p:sldSz cy="5143500" cx="9144000"/>
  <p:notesSz cx="6858000" cy="9144000"/>
  <p:embeddedFontLst>
    <p:embeddedFont>
      <p:font typeface="Poiret One"/>
      <p:regular r:id="rId41"/>
    </p:embeddedFont>
    <p:embeddedFont>
      <p:font typeface="Oxygen Light"/>
      <p:regular r:id="rId42"/>
      <p:bold r:id="rId43"/>
    </p:embeddedFont>
    <p:embeddedFont>
      <p:font typeface="Oxygen"/>
      <p:regular r:id="rId44"/>
      <p:bold r:id="rId45"/>
    </p:embeddedFont>
    <p:embeddedFont>
      <p:font typeface="Anaheim"/>
      <p:regular r:id="rId46"/>
    </p:embeddedFont>
    <p:embeddedFont>
      <p:font typeface="Bebas Neue"/>
      <p:regular r:id="rId4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48" roundtripDataSignature="AMtx7miEpjb/3OiN8hxqxRMsmju/boFIb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8FA4B871-A127-48D9-8495-C0998B0898C9}">
  <a:tblStyle styleId="{8FA4B871-A127-48D9-8495-C0998B0898C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42" Type="http://schemas.openxmlformats.org/officeDocument/2006/relationships/font" Target="fonts/OxygenLight-regular.fntdata"/><Relationship Id="rId41" Type="http://schemas.openxmlformats.org/officeDocument/2006/relationships/font" Target="fonts/PoiretOne-regular.fntdata"/><Relationship Id="rId22" Type="http://schemas.openxmlformats.org/officeDocument/2006/relationships/slide" Target="slides/slide17.xml"/><Relationship Id="rId44" Type="http://schemas.openxmlformats.org/officeDocument/2006/relationships/font" Target="fonts/Oxygen-regular.fntdata"/><Relationship Id="rId21" Type="http://schemas.openxmlformats.org/officeDocument/2006/relationships/slide" Target="slides/slide16.xml"/><Relationship Id="rId43" Type="http://schemas.openxmlformats.org/officeDocument/2006/relationships/font" Target="fonts/OxygenLight-bold.fntdata"/><Relationship Id="rId24" Type="http://schemas.openxmlformats.org/officeDocument/2006/relationships/slide" Target="slides/slide19.xml"/><Relationship Id="rId46" Type="http://schemas.openxmlformats.org/officeDocument/2006/relationships/font" Target="fonts/Anaheim-regular.fntdata"/><Relationship Id="rId23" Type="http://schemas.openxmlformats.org/officeDocument/2006/relationships/slide" Target="slides/slide18.xml"/><Relationship Id="rId45" Type="http://schemas.openxmlformats.org/officeDocument/2006/relationships/font" Target="fonts/Oxygen-bold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48" Type="http://customschemas.google.com/relationships/presentationmetadata" Target="metadata"/><Relationship Id="rId25" Type="http://schemas.openxmlformats.org/officeDocument/2006/relationships/slide" Target="slides/slide20.xml"/><Relationship Id="rId47" Type="http://schemas.openxmlformats.org/officeDocument/2006/relationships/font" Target="fonts/BebasNeue-regular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1" name="Google Shape;16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cfcc1d7a56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cfcc1d7a56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Yilun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1067b16b98f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1067b16b98f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Lujain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1067b16b98f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1067b16b98f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Yilun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cfcc1d7a56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cfcc1d7a56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Yilun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cfcc1d7a56_2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5" name="Google Shape;275;gcfcc1d7a56_2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Lujain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1067b16b98f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1067b16b98f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Lujain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1067b16b98f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1067b16b98f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Lujain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1067b16b98f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1" name="Google Shape;301;g1067b16b98f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cfcc1d7a56_2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7" name="Google Shape;307;gcfcc1d7a56_2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Sally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cfcc1d7a56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4" name="Google Shape;314;gcfcc1d7a56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Sally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7" name="Google Shape;167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Shrey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cfcc1d7a56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9" name="Google Shape;319;gcfcc1d7a56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Sally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103e6dc3c7d_1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7" name="Google Shape;327;g103e6dc3c7d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Sally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03e89b26bb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4" name="Google Shape;334;g103e89b26bb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Sally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103e89b26bb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4" name="Google Shape;344;g103e89b26bb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Sally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103e89b26bb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3" name="Google Shape;353;g103e89b26bb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Sally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1067b16b98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9" name="Google Shape;359;g1067b16b98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Sally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103e6dc3c7d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4" name="Google Shape;364;g103e6dc3c7d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David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103e6dc3c7d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3" name="Google Shape;373;g103e6dc3c7d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David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cfcc1d7a56_2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0" name="Google Shape;380;gcfcc1d7a56_2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David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103e6dc3c7d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7" name="Google Shape;387;g103e6dc3c7d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David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cfcc1d7a56_2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0" name="Google Shape;200;gcfcc1d7a56_2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Shrey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cfcc1d7a56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6" name="Google Shape;396;gcfcc1d7a56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David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cfcc1d7a56_1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3" name="Google Shape;403;gcfcc1d7a56_1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David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cfcc1d7a56_2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0" name="Google Shape;410;gcfcc1d7a56_2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Shrey</a:t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1067b16b98f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1067b16b98f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Shrey</a:t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103e6dc3c7d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103e6dc3c7d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Shrey</a:t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1067b16b98f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9" name="Google Shape;429;g1067b16b98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6" name="Google Shape;206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Shrey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cfcc1d7a56_2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2" name="Google Shape;212;gcfcc1d7a56_2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Shrey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cfcc1d7a5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cfcc1d7a5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Shrey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067b16b98f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1067b16b98f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Shrey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cfcc1d7a56_2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3" name="Google Shape;233;gcfcc1d7a56_2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9" name="Google Shape;239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Yilun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9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Relationship Id="rId3" Type="http://schemas.openxmlformats.org/officeDocument/2006/relationships/hyperlink" Target="https://slidesgo.com/" TargetMode="External"/><Relationship Id="rId4" Type="http://schemas.openxmlformats.org/officeDocument/2006/relationships/hyperlink" Target="https://www.flaticon.com/" TargetMode="External"/><Relationship Id="rId5" Type="http://schemas.openxmlformats.org/officeDocument/2006/relationships/hyperlink" Target="https://www.freepik.com/" TargetMode="External"/><Relationship Id="rId6" Type="http://schemas.openxmlformats.org/officeDocument/2006/relationships/hyperlink" Target="https://www.freepik.com/" TargetMode="Externa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4006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54"/>
          <p:cNvSpPr txBox="1"/>
          <p:nvPr>
            <p:ph type="ctrTitle"/>
          </p:nvPr>
        </p:nvSpPr>
        <p:spPr>
          <a:xfrm>
            <a:off x="4149000" y="970200"/>
            <a:ext cx="3852000" cy="241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b="1" sz="4400">
                <a:latin typeface="Poiret One"/>
                <a:ea typeface="Poiret One"/>
                <a:cs typeface="Poiret One"/>
                <a:sym typeface="Poiret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1" name="Google Shape;11;p54"/>
          <p:cNvSpPr txBox="1"/>
          <p:nvPr>
            <p:ph idx="1" type="subTitle"/>
          </p:nvPr>
        </p:nvSpPr>
        <p:spPr>
          <a:xfrm>
            <a:off x="4149000" y="3380700"/>
            <a:ext cx="38520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Oxygen"/>
                <a:ea typeface="Oxygen"/>
                <a:cs typeface="Oxygen"/>
                <a:sym typeface="Oxyge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BLANK_1_1_1_2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6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6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24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9" name="Google Shape;59;p63"/>
          <p:cNvSpPr txBox="1"/>
          <p:nvPr>
            <p:ph idx="2" type="title"/>
          </p:nvPr>
        </p:nvSpPr>
        <p:spPr>
          <a:xfrm>
            <a:off x="720000" y="2948538"/>
            <a:ext cx="23364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0" name="Google Shape;60;p63"/>
          <p:cNvSpPr txBox="1"/>
          <p:nvPr>
            <p:ph idx="1" type="subTitle"/>
          </p:nvPr>
        </p:nvSpPr>
        <p:spPr>
          <a:xfrm>
            <a:off x="720000" y="3315275"/>
            <a:ext cx="2336400" cy="9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Oxygen"/>
                <a:ea typeface="Oxygen"/>
                <a:cs typeface="Oxygen"/>
                <a:sym typeface="Oxygen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63"/>
          <p:cNvSpPr txBox="1"/>
          <p:nvPr>
            <p:ph idx="3" type="title"/>
          </p:nvPr>
        </p:nvSpPr>
        <p:spPr>
          <a:xfrm>
            <a:off x="3403800" y="2948538"/>
            <a:ext cx="23364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2" name="Google Shape;62;p63"/>
          <p:cNvSpPr txBox="1"/>
          <p:nvPr>
            <p:ph idx="4" type="subTitle"/>
          </p:nvPr>
        </p:nvSpPr>
        <p:spPr>
          <a:xfrm>
            <a:off x="3403800" y="3315275"/>
            <a:ext cx="2336400" cy="9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Oxygen"/>
                <a:ea typeface="Oxygen"/>
                <a:cs typeface="Oxygen"/>
                <a:sym typeface="Oxygen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63"/>
          <p:cNvSpPr txBox="1"/>
          <p:nvPr>
            <p:ph idx="5" type="title"/>
          </p:nvPr>
        </p:nvSpPr>
        <p:spPr>
          <a:xfrm>
            <a:off x="6087600" y="2948538"/>
            <a:ext cx="23364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4" name="Google Shape;64;p63"/>
          <p:cNvSpPr txBox="1"/>
          <p:nvPr>
            <p:ph idx="6" type="subTitle"/>
          </p:nvPr>
        </p:nvSpPr>
        <p:spPr>
          <a:xfrm>
            <a:off x="6087600" y="3315275"/>
            <a:ext cx="2336400" cy="9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Oxygen"/>
                <a:ea typeface="Oxygen"/>
                <a:cs typeface="Oxygen"/>
                <a:sym typeface="Oxygen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64"/>
          <p:cNvPicPr preferRelativeResize="0"/>
          <p:nvPr/>
        </p:nvPicPr>
        <p:blipFill rotWithShape="1">
          <a:blip r:embed="rId2">
            <a:alphaModFix/>
          </a:blip>
          <a:srcRect b="10" l="56623" r="0" t="0"/>
          <a:stretch/>
        </p:blipFill>
        <p:spPr>
          <a:xfrm>
            <a:off x="5177825" y="0"/>
            <a:ext cx="3966181" cy="5143503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64"/>
          <p:cNvSpPr txBox="1"/>
          <p:nvPr>
            <p:ph type="title"/>
          </p:nvPr>
        </p:nvSpPr>
        <p:spPr>
          <a:xfrm>
            <a:off x="4781550" y="1416450"/>
            <a:ext cx="3642600" cy="18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30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8" name="Google Shape;68;p64"/>
          <p:cNvSpPr txBox="1"/>
          <p:nvPr>
            <p:ph idx="1" type="subTitle"/>
          </p:nvPr>
        </p:nvSpPr>
        <p:spPr>
          <a:xfrm>
            <a:off x="5452800" y="3276450"/>
            <a:ext cx="2971200" cy="10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latin typeface="Oxygen"/>
                <a:ea typeface="Oxygen"/>
                <a:cs typeface="Oxygen"/>
                <a:sym typeface="Oxygen"/>
              </a:defRPr>
            </a:lvl1pPr>
            <a:lvl2pPr lvl="1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 1">
  <p:cSld name="CUSTOM_1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6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489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65"/>
          <p:cNvSpPr txBox="1"/>
          <p:nvPr>
            <p:ph type="title"/>
          </p:nvPr>
        </p:nvSpPr>
        <p:spPr>
          <a:xfrm>
            <a:off x="720000" y="685600"/>
            <a:ext cx="4211100" cy="340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4100"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naheim"/>
                <a:ea typeface="Anaheim"/>
                <a:cs typeface="Anaheim"/>
                <a:sym typeface="Anaheim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naheim"/>
                <a:ea typeface="Anaheim"/>
                <a:cs typeface="Anaheim"/>
                <a:sym typeface="Anaheim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naheim"/>
                <a:ea typeface="Anaheim"/>
                <a:cs typeface="Anaheim"/>
                <a:sym typeface="Anaheim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naheim"/>
                <a:ea typeface="Anaheim"/>
                <a:cs typeface="Anaheim"/>
                <a:sym typeface="Anaheim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naheim"/>
                <a:ea typeface="Anaheim"/>
                <a:cs typeface="Anaheim"/>
                <a:sym typeface="Anaheim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naheim"/>
                <a:ea typeface="Anaheim"/>
                <a:cs typeface="Anaheim"/>
                <a:sym typeface="Anaheim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naheim"/>
                <a:ea typeface="Anaheim"/>
                <a:cs typeface="Anaheim"/>
                <a:sym typeface="Anaheim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naheim"/>
                <a:ea typeface="Anaheim"/>
                <a:cs typeface="Anaheim"/>
                <a:sym typeface="Anahei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6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66"/>
          <p:cNvSpPr txBox="1"/>
          <p:nvPr>
            <p:ph type="title"/>
          </p:nvPr>
        </p:nvSpPr>
        <p:spPr>
          <a:xfrm>
            <a:off x="1388100" y="1693050"/>
            <a:ext cx="6367800" cy="17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70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6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1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6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24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BLANK_1_1_1_1_1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68"/>
          <p:cNvPicPr preferRelativeResize="0"/>
          <p:nvPr/>
        </p:nvPicPr>
        <p:blipFill rotWithShape="1">
          <a:blip r:embed="rId2">
            <a:alphaModFix/>
          </a:blip>
          <a:srcRect b="10" l="0" r="0" t="0"/>
          <a:stretch/>
        </p:blipFill>
        <p:spPr>
          <a:xfrm>
            <a:off x="0" y="0"/>
            <a:ext cx="9144000" cy="5143503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6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24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1" name="Google Shape;81;p68"/>
          <p:cNvSpPr txBox="1"/>
          <p:nvPr>
            <p:ph idx="2" type="title"/>
          </p:nvPr>
        </p:nvSpPr>
        <p:spPr>
          <a:xfrm>
            <a:off x="788550" y="1881312"/>
            <a:ext cx="2305500" cy="41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2" name="Google Shape;82;p68"/>
          <p:cNvSpPr txBox="1"/>
          <p:nvPr>
            <p:ph idx="1" type="subTitle"/>
          </p:nvPr>
        </p:nvSpPr>
        <p:spPr>
          <a:xfrm>
            <a:off x="720013" y="2193175"/>
            <a:ext cx="2442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Oxygen"/>
                <a:ea typeface="Oxygen"/>
                <a:cs typeface="Oxygen"/>
                <a:sym typeface="Oxygen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68"/>
          <p:cNvSpPr txBox="1"/>
          <p:nvPr>
            <p:ph idx="3" type="title"/>
          </p:nvPr>
        </p:nvSpPr>
        <p:spPr>
          <a:xfrm>
            <a:off x="3419250" y="1881312"/>
            <a:ext cx="2305500" cy="41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4" name="Google Shape;84;p68"/>
          <p:cNvSpPr txBox="1"/>
          <p:nvPr>
            <p:ph idx="4" type="subTitle"/>
          </p:nvPr>
        </p:nvSpPr>
        <p:spPr>
          <a:xfrm>
            <a:off x="3331962" y="2193175"/>
            <a:ext cx="2480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Oxygen"/>
                <a:ea typeface="Oxygen"/>
                <a:cs typeface="Oxygen"/>
                <a:sym typeface="Oxygen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68"/>
          <p:cNvSpPr txBox="1"/>
          <p:nvPr>
            <p:ph idx="5" type="title"/>
          </p:nvPr>
        </p:nvSpPr>
        <p:spPr>
          <a:xfrm>
            <a:off x="788550" y="3749587"/>
            <a:ext cx="2305500" cy="41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6" name="Google Shape;86;p68"/>
          <p:cNvSpPr txBox="1"/>
          <p:nvPr>
            <p:ph idx="6" type="subTitle"/>
          </p:nvPr>
        </p:nvSpPr>
        <p:spPr>
          <a:xfrm>
            <a:off x="720000" y="4061350"/>
            <a:ext cx="2442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Oxygen"/>
                <a:ea typeface="Oxygen"/>
                <a:cs typeface="Oxygen"/>
                <a:sym typeface="Oxygen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68"/>
          <p:cNvSpPr txBox="1"/>
          <p:nvPr>
            <p:ph idx="7" type="title"/>
          </p:nvPr>
        </p:nvSpPr>
        <p:spPr>
          <a:xfrm>
            <a:off x="3419250" y="3749587"/>
            <a:ext cx="2305500" cy="41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8" name="Google Shape;88;p68"/>
          <p:cNvSpPr txBox="1"/>
          <p:nvPr>
            <p:ph idx="8" type="subTitle"/>
          </p:nvPr>
        </p:nvSpPr>
        <p:spPr>
          <a:xfrm>
            <a:off x="3331950" y="4061350"/>
            <a:ext cx="2480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Oxygen"/>
                <a:ea typeface="Oxygen"/>
                <a:cs typeface="Oxygen"/>
                <a:sym typeface="Oxygen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68"/>
          <p:cNvSpPr txBox="1"/>
          <p:nvPr>
            <p:ph idx="9" type="title"/>
          </p:nvPr>
        </p:nvSpPr>
        <p:spPr>
          <a:xfrm>
            <a:off x="6049924" y="1881312"/>
            <a:ext cx="2305500" cy="41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0" name="Google Shape;90;p68"/>
          <p:cNvSpPr txBox="1"/>
          <p:nvPr>
            <p:ph idx="13" type="subTitle"/>
          </p:nvPr>
        </p:nvSpPr>
        <p:spPr>
          <a:xfrm>
            <a:off x="5981387" y="2193175"/>
            <a:ext cx="2442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Oxygen"/>
                <a:ea typeface="Oxygen"/>
                <a:cs typeface="Oxygen"/>
                <a:sym typeface="Oxygen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68"/>
          <p:cNvSpPr txBox="1"/>
          <p:nvPr>
            <p:ph idx="14" type="title"/>
          </p:nvPr>
        </p:nvSpPr>
        <p:spPr>
          <a:xfrm>
            <a:off x="6049924" y="3749587"/>
            <a:ext cx="2305500" cy="41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2" name="Google Shape;92;p68"/>
          <p:cNvSpPr txBox="1"/>
          <p:nvPr>
            <p:ph idx="15" type="subTitle"/>
          </p:nvPr>
        </p:nvSpPr>
        <p:spPr>
          <a:xfrm>
            <a:off x="5981374" y="4061350"/>
            <a:ext cx="2442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Oxygen"/>
                <a:ea typeface="Oxygen"/>
                <a:cs typeface="Oxygen"/>
                <a:sym typeface="Oxygen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6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69"/>
          <p:cNvSpPr txBox="1"/>
          <p:nvPr>
            <p:ph hasCustomPrompt="1" type="title"/>
          </p:nvPr>
        </p:nvSpPr>
        <p:spPr>
          <a:xfrm>
            <a:off x="1284000" y="1558475"/>
            <a:ext cx="6576000" cy="1511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96" name="Google Shape;96;p69"/>
          <p:cNvSpPr txBox="1"/>
          <p:nvPr>
            <p:ph idx="1" type="subTitle"/>
          </p:nvPr>
        </p:nvSpPr>
        <p:spPr>
          <a:xfrm>
            <a:off x="1284000" y="3069625"/>
            <a:ext cx="6576000" cy="71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Oxygen"/>
                <a:ea typeface="Oxygen"/>
                <a:cs typeface="Oxygen"/>
                <a:sym typeface="Oxygen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BLANK_1_1_1_1_1_1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7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70"/>
          <p:cNvSpPr txBox="1"/>
          <p:nvPr>
            <p:ph type="title"/>
          </p:nvPr>
        </p:nvSpPr>
        <p:spPr>
          <a:xfrm>
            <a:off x="1284000" y="540000"/>
            <a:ext cx="6576000" cy="828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/>
        </p:txBody>
      </p:sp>
      <p:sp>
        <p:nvSpPr>
          <p:cNvPr id="100" name="Google Shape;100;p70"/>
          <p:cNvSpPr txBox="1"/>
          <p:nvPr>
            <p:ph idx="1" type="subTitle"/>
          </p:nvPr>
        </p:nvSpPr>
        <p:spPr>
          <a:xfrm>
            <a:off x="1284000" y="1246025"/>
            <a:ext cx="6576000" cy="44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Oxygen"/>
                <a:ea typeface="Oxygen"/>
                <a:cs typeface="Oxygen"/>
                <a:sym typeface="Oxygen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70"/>
          <p:cNvSpPr txBox="1"/>
          <p:nvPr>
            <p:ph idx="2" type="title"/>
          </p:nvPr>
        </p:nvSpPr>
        <p:spPr>
          <a:xfrm>
            <a:off x="1284000" y="1996138"/>
            <a:ext cx="6576000" cy="828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/>
        </p:txBody>
      </p:sp>
      <p:sp>
        <p:nvSpPr>
          <p:cNvPr id="102" name="Google Shape;102;p70"/>
          <p:cNvSpPr txBox="1"/>
          <p:nvPr>
            <p:ph idx="3" type="subTitle"/>
          </p:nvPr>
        </p:nvSpPr>
        <p:spPr>
          <a:xfrm>
            <a:off x="1284000" y="2702163"/>
            <a:ext cx="6576000" cy="44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Oxygen"/>
                <a:ea typeface="Oxygen"/>
                <a:cs typeface="Oxygen"/>
                <a:sym typeface="Oxygen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70"/>
          <p:cNvSpPr txBox="1"/>
          <p:nvPr>
            <p:ph idx="4" type="title"/>
          </p:nvPr>
        </p:nvSpPr>
        <p:spPr>
          <a:xfrm>
            <a:off x="1284000" y="3452288"/>
            <a:ext cx="6576000" cy="828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/>
        </p:txBody>
      </p:sp>
      <p:sp>
        <p:nvSpPr>
          <p:cNvPr id="104" name="Google Shape;104;p70"/>
          <p:cNvSpPr txBox="1"/>
          <p:nvPr>
            <p:ph idx="5" type="subTitle"/>
          </p:nvPr>
        </p:nvSpPr>
        <p:spPr>
          <a:xfrm>
            <a:off x="1284000" y="4158313"/>
            <a:ext cx="6576000" cy="44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Oxygen"/>
                <a:ea typeface="Oxygen"/>
                <a:cs typeface="Oxygen"/>
                <a:sym typeface="Oxygen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8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7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71"/>
          <p:cNvSpPr txBox="1"/>
          <p:nvPr>
            <p:ph idx="1" type="subTitle"/>
          </p:nvPr>
        </p:nvSpPr>
        <p:spPr>
          <a:xfrm>
            <a:off x="1057950" y="3689600"/>
            <a:ext cx="2785800" cy="9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latin typeface="Oxygen"/>
                <a:ea typeface="Oxygen"/>
                <a:cs typeface="Oxygen"/>
                <a:sym typeface="Oxygen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7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24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9" name="Google Shape;109;p71"/>
          <p:cNvSpPr txBox="1"/>
          <p:nvPr>
            <p:ph idx="2" type="subTitle"/>
          </p:nvPr>
        </p:nvSpPr>
        <p:spPr>
          <a:xfrm>
            <a:off x="5275850" y="3689600"/>
            <a:ext cx="2785800" cy="9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latin typeface="Oxygen"/>
                <a:ea typeface="Oxygen"/>
                <a:cs typeface="Oxygen"/>
                <a:sym typeface="Oxygen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71"/>
          <p:cNvSpPr txBox="1"/>
          <p:nvPr>
            <p:ph idx="3" type="subTitle"/>
          </p:nvPr>
        </p:nvSpPr>
        <p:spPr>
          <a:xfrm>
            <a:off x="1057800" y="3128600"/>
            <a:ext cx="2785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ebas Neue"/>
              <a:buNone/>
              <a:defRPr b="1" sz="2000">
                <a:solidFill>
                  <a:schemeClr val="dk1"/>
                </a:solidFill>
                <a:latin typeface="Poiret One"/>
                <a:ea typeface="Poiret One"/>
                <a:cs typeface="Poiret One"/>
                <a:sym typeface="Poiret One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11" name="Google Shape;111;p71"/>
          <p:cNvSpPr txBox="1"/>
          <p:nvPr>
            <p:ph idx="4" type="subTitle"/>
          </p:nvPr>
        </p:nvSpPr>
        <p:spPr>
          <a:xfrm>
            <a:off x="5275850" y="3128600"/>
            <a:ext cx="2785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ebas Neue"/>
              <a:buNone/>
              <a:defRPr b="1" sz="2000">
                <a:solidFill>
                  <a:schemeClr val="dk1"/>
                </a:solidFill>
                <a:latin typeface="Poiret One"/>
                <a:ea typeface="Poiret One"/>
                <a:cs typeface="Poiret One"/>
                <a:sym typeface="Poiret One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1_1_1_1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7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7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24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5" name="Google Shape;115;p72"/>
          <p:cNvSpPr txBox="1"/>
          <p:nvPr>
            <p:ph idx="2" type="title"/>
          </p:nvPr>
        </p:nvSpPr>
        <p:spPr>
          <a:xfrm>
            <a:off x="1811453" y="1479425"/>
            <a:ext cx="24801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6" name="Google Shape;116;p72"/>
          <p:cNvSpPr txBox="1"/>
          <p:nvPr>
            <p:ph idx="1" type="subTitle"/>
          </p:nvPr>
        </p:nvSpPr>
        <p:spPr>
          <a:xfrm>
            <a:off x="1811453" y="1851750"/>
            <a:ext cx="2480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Oxygen"/>
                <a:ea typeface="Oxygen"/>
                <a:cs typeface="Oxygen"/>
                <a:sym typeface="Oxygen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72"/>
          <p:cNvSpPr txBox="1"/>
          <p:nvPr>
            <p:ph idx="3" type="title"/>
          </p:nvPr>
        </p:nvSpPr>
        <p:spPr>
          <a:xfrm>
            <a:off x="5749500" y="1479425"/>
            <a:ext cx="24801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8" name="Google Shape;118;p72"/>
          <p:cNvSpPr txBox="1"/>
          <p:nvPr>
            <p:ph idx="4" type="subTitle"/>
          </p:nvPr>
        </p:nvSpPr>
        <p:spPr>
          <a:xfrm>
            <a:off x="5749500" y="1851752"/>
            <a:ext cx="24801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Oxygen"/>
                <a:ea typeface="Oxygen"/>
                <a:cs typeface="Oxygen"/>
                <a:sym typeface="Oxygen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9" name="Google Shape;119;p72"/>
          <p:cNvSpPr txBox="1"/>
          <p:nvPr>
            <p:ph idx="5" type="title"/>
          </p:nvPr>
        </p:nvSpPr>
        <p:spPr>
          <a:xfrm>
            <a:off x="1811450" y="3091625"/>
            <a:ext cx="24801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0" name="Google Shape;120;p72"/>
          <p:cNvSpPr txBox="1"/>
          <p:nvPr>
            <p:ph idx="6" type="subTitle"/>
          </p:nvPr>
        </p:nvSpPr>
        <p:spPr>
          <a:xfrm>
            <a:off x="1811450" y="3463950"/>
            <a:ext cx="24801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Oxygen"/>
                <a:ea typeface="Oxygen"/>
                <a:cs typeface="Oxygen"/>
                <a:sym typeface="Oxygen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p72"/>
          <p:cNvSpPr txBox="1"/>
          <p:nvPr>
            <p:ph idx="7" type="title"/>
          </p:nvPr>
        </p:nvSpPr>
        <p:spPr>
          <a:xfrm>
            <a:off x="5749500" y="3091623"/>
            <a:ext cx="24801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" name="Google Shape;122;p72"/>
          <p:cNvSpPr txBox="1"/>
          <p:nvPr>
            <p:ph idx="8" type="subTitle"/>
          </p:nvPr>
        </p:nvSpPr>
        <p:spPr>
          <a:xfrm>
            <a:off x="5749500" y="3463950"/>
            <a:ext cx="24801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Oxygen"/>
                <a:ea typeface="Oxygen"/>
                <a:cs typeface="Oxygen"/>
                <a:sym typeface="Oxygen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5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5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24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" name="Google Shape;15;p55"/>
          <p:cNvSpPr txBox="1"/>
          <p:nvPr>
            <p:ph idx="1" type="body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xygen"/>
              <a:buChar char="●"/>
              <a:defRPr sz="1400">
                <a:latin typeface="Oxygen"/>
                <a:ea typeface="Oxygen"/>
                <a:cs typeface="Oxygen"/>
                <a:sym typeface="Oxygen"/>
              </a:defRPr>
            </a:lvl1pPr>
            <a:lvl2pPr indent="-3175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Oxygen"/>
              <a:buChar char="○"/>
              <a:defRPr>
                <a:latin typeface="Oxygen"/>
                <a:ea typeface="Oxygen"/>
                <a:cs typeface="Oxygen"/>
                <a:sym typeface="Oxygen"/>
              </a:defRPr>
            </a:lvl2pPr>
            <a:lvl3pPr indent="-3175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Oxygen"/>
              <a:buChar char="■"/>
              <a:defRPr>
                <a:latin typeface="Oxygen"/>
                <a:ea typeface="Oxygen"/>
                <a:cs typeface="Oxygen"/>
                <a:sym typeface="Oxygen"/>
              </a:defRPr>
            </a:lvl3pPr>
            <a:lvl4pPr indent="-3175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Oxygen"/>
              <a:buChar char="●"/>
              <a:defRPr>
                <a:latin typeface="Oxygen"/>
                <a:ea typeface="Oxygen"/>
                <a:cs typeface="Oxygen"/>
                <a:sym typeface="Oxygen"/>
              </a:defRPr>
            </a:lvl4pPr>
            <a:lvl5pPr indent="-3175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Oxygen"/>
              <a:buChar char="○"/>
              <a:defRPr>
                <a:latin typeface="Oxygen"/>
                <a:ea typeface="Oxygen"/>
                <a:cs typeface="Oxygen"/>
                <a:sym typeface="Oxygen"/>
              </a:defRPr>
            </a:lvl5pPr>
            <a:lvl6pPr indent="-3175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Oxygen"/>
              <a:buChar char="■"/>
              <a:defRPr>
                <a:latin typeface="Oxygen"/>
                <a:ea typeface="Oxygen"/>
                <a:cs typeface="Oxygen"/>
                <a:sym typeface="Oxygen"/>
              </a:defRPr>
            </a:lvl6pPr>
            <a:lvl7pPr indent="-3175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Oxygen"/>
              <a:buChar char="●"/>
              <a:defRPr>
                <a:latin typeface="Oxygen"/>
                <a:ea typeface="Oxygen"/>
                <a:cs typeface="Oxygen"/>
                <a:sym typeface="Oxygen"/>
              </a:defRPr>
            </a:lvl7pPr>
            <a:lvl8pPr indent="-3175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Oxygen"/>
              <a:buChar char="○"/>
              <a:defRPr>
                <a:latin typeface="Oxygen"/>
                <a:ea typeface="Oxygen"/>
                <a:cs typeface="Oxygen"/>
                <a:sym typeface="Oxygen"/>
              </a:defRPr>
            </a:lvl8pPr>
            <a:lvl9pPr indent="-3175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Oxygen"/>
              <a:buChar char="■"/>
              <a:defRPr>
                <a:latin typeface="Oxygen"/>
                <a:ea typeface="Oxygen"/>
                <a:cs typeface="Oxygen"/>
                <a:sym typeface="Oxygen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CUSTOM_9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7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7" y="0"/>
            <a:ext cx="9144000" cy="5143497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73"/>
          <p:cNvSpPr txBox="1"/>
          <p:nvPr>
            <p:ph type="title"/>
          </p:nvPr>
        </p:nvSpPr>
        <p:spPr>
          <a:xfrm>
            <a:off x="720107" y="2342625"/>
            <a:ext cx="32850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b="1" sz="4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6" name="Google Shape;126;p73"/>
          <p:cNvSpPr txBox="1"/>
          <p:nvPr>
            <p:ph idx="2" type="title"/>
          </p:nvPr>
        </p:nvSpPr>
        <p:spPr>
          <a:xfrm>
            <a:off x="720000" y="1106175"/>
            <a:ext cx="3285000" cy="126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b="1" sz="7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127" name="Google Shape;127;p73"/>
          <p:cNvSpPr txBox="1"/>
          <p:nvPr>
            <p:ph idx="1" type="subTitle"/>
          </p:nvPr>
        </p:nvSpPr>
        <p:spPr>
          <a:xfrm>
            <a:off x="720101" y="3323950"/>
            <a:ext cx="3285000" cy="71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latin typeface="Oxygen"/>
                <a:ea typeface="Oxygen"/>
                <a:cs typeface="Oxygen"/>
                <a:sym typeface="Oxygen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CUSTOM_10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7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74"/>
          <p:cNvSpPr txBox="1"/>
          <p:nvPr>
            <p:ph type="title"/>
          </p:nvPr>
        </p:nvSpPr>
        <p:spPr>
          <a:xfrm>
            <a:off x="2929500" y="2342625"/>
            <a:ext cx="32850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b="1" sz="4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31" name="Google Shape;131;p74"/>
          <p:cNvSpPr txBox="1"/>
          <p:nvPr>
            <p:ph idx="2" type="title"/>
          </p:nvPr>
        </p:nvSpPr>
        <p:spPr>
          <a:xfrm>
            <a:off x="2929500" y="1106175"/>
            <a:ext cx="3285000" cy="126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b="1" sz="7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132" name="Google Shape;132;p74"/>
          <p:cNvSpPr txBox="1"/>
          <p:nvPr>
            <p:ph idx="1" type="subTitle"/>
          </p:nvPr>
        </p:nvSpPr>
        <p:spPr>
          <a:xfrm>
            <a:off x="2929500" y="3323950"/>
            <a:ext cx="3285000" cy="71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latin typeface="Oxygen"/>
                <a:ea typeface="Oxygen"/>
                <a:cs typeface="Oxygen"/>
                <a:sym typeface="Oxygen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e text 3">
  <p:cSld name="CUSTOM_2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7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75"/>
          <p:cNvSpPr txBox="1"/>
          <p:nvPr>
            <p:ph idx="1" type="subTitle"/>
          </p:nvPr>
        </p:nvSpPr>
        <p:spPr>
          <a:xfrm>
            <a:off x="1759800" y="2006750"/>
            <a:ext cx="2659800" cy="196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Oxygen"/>
              <a:buNone/>
              <a:defRPr sz="1600">
                <a:latin typeface="Oxygen"/>
                <a:ea typeface="Oxygen"/>
                <a:cs typeface="Oxygen"/>
                <a:sym typeface="Oxygen"/>
              </a:defRPr>
            </a:lvl1pPr>
            <a:lvl2pPr lvl="1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p7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24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3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7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" y="0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76"/>
          <p:cNvSpPr txBox="1"/>
          <p:nvPr>
            <p:ph idx="1" type="subTitle"/>
          </p:nvPr>
        </p:nvSpPr>
        <p:spPr>
          <a:xfrm>
            <a:off x="4281625" y="2006750"/>
            <a:ext cx="2659800" cy="196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xygen"/>
              <a:buNone/>
              <a:defRPr sz="1600">
                <a:latin typeface="Oxygen"/>
                <a:ea typeface="Oxygen"/>
                <a:cs typeface="Oxygen"/>
                <a:sym typeface="Oxygen"/>
              </a:defRPr>
            </a:lvl1pPr>
            <a:lvl2pPr lvl="1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40" name="Google Shape;140;p7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24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4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7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7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24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4" name="Google Shape;144;p77"/>
          <p:cNvSpPr txBox="1"/>
          <p:nvPr>
            <p:ph idx="1" type="subTitle"/>
          </p:nvPr>
        </p:nvSpPr>
        <p:spPr>
          <a:xfrm>
            <a:off x="1759800" y="2006750"/>
            <a:ext cx="2659800" cy="196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xygen"/>
              <a:buNone/>
              <a:defRPr sz="1600">
                <a:latin typeface="Oxygen"/>
                <a:ea typeface="Oxygen"/>
                <a:cs typeface="Oxygen"/>
                <a:sym typeface="Oxygen"/>
              </a:defRPr>
            </a:lvl1pPr>
            <a:lvl2pPr lvl="1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BLANK_1_1_1_1_1_1_2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7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3"/>
            <a:ext cx="9144000" cy="5143489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78"/>
          <p:cNvSpPr txBox="1"/>
          <p:nvPr>
            <p:ph type="ctrTitle"/>
          </p:nvPr>
        </p:nvSpPr>
        <p:spPr>
          <a:xfrm>
            <a:off x="4096775" y="540100"/>
            <a:ext cx="4325700" cy="98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b="1" sz="5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48" name="Google Shape;148;p78"/>
          <p:cNvSpPr txBox="1"/>
          <p:nvPr>
            <p:ph idx="1" type="subTitle"/>
          </p:nvPr>
        </p:nvSpPr>
        <p:spPr>
          <a:xfrm>
            <a:off x="4096775" y="1524100"/>
            <a:ext cx="43257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latin typeface="Oxygen"/>
                <a:ea typeface="Oxygen"/>
                <a:cs typeface="Oxygen"/>
                <a:sym typeface="Oxyge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49" name="Google Shape;149;p78"/>
          <p:cNvSpPr txBox="1"/>
          <p:nvPr/>
        </p:nvSpPr>
        <p:spPr>
          <a:xfrm>
            <a:off x="4409075" y="3137600"/>
            <a:ext cx="37011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lt2"/>
                </a:solidFill>
                <a:latin typeface="Oxygen"/>
                <a:ea typeface="Oxygen"/>
                <a:cs typeface="Oxygen"/>
                <a:sym typeface="Oxygen"/>
              </a:rPr>
              <a:t>CREDITS: This presentation template was created by </a:t>
            </a:r>
            <a:r>
              <a:rPr b="0" i="0" lang="en" sz="1400" u="sng" cap="none" strike="noStrike">
                <a:solidFill>
                  <a:schemeClr val="lt2"/>
                </a:solidFill>
                <a:latin typeface="Oxygen"/>
                <a:ea typeface="Oxygen"/>
                <a:cs typeface="Oxygen"/>
                <a:sym typeface="Oxygen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0" i="0" lang="en" sz="1400" u="none" cap="none" strike="noStrike">
                <a:solidFill>
                  <a:schemeClr val="lt2"/>
                </a:solidFill>
                <a:latin typeface="Oxygen"/>
                <a:ea typeface="Oxygen"/>
                <a:cs typeface="Oxygen"/>
                <a:sym typeface="Oxygen"/>
              </a:rPr>
              <a:t>, including icons by </a:t>
            </a:r>
            <a:r>
              <a:rPr b="0" i="0" lang="en" sz="1400" u="sng" cap="none" strike="noStrike">
                <a:solidFill>
                  <a:schemeClr val="lt2"/>
                </a:solidFill>
                <a:latin typeface="Oxygen"/>
                <a:ea typeface="Oxygen"/>
                <a:cs typeface="Oxygen"/>
                <a:sym typeface="Oxygen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0" i="0" lang="en" sz="1400" u="none" cap="none" strike="noStrike">
                <a:solidFill>
                  <a:schemeClr val="lt2"/>
                </a:solidFill>
                <a:latin typeface="Oxygen"/>
                <a:ea typeface="Oxygen"/>
                <a:cs typeface="Oxygen"/>
                <a:sym typeface="Oxygen"/>
              </a:rPr>
              <a:t>, infographics &amp; images by</a:t>
            </a:r>
            <a:r>
              <a:rPr b="0" i="0" lang="en" sz="1400" u="none" cap="none" strike="noStrike">
                <a:solidFill>
                  <a:schemeClr val="lt2"/>
                </a:solidFill>
                <a:uFill>
                  <a:noFill/>
                </a:uFill>
                <a:latin typeface="Oxygen"/>
                <a:ea typeface="Oxygen"/>
                <a:cs typeface="Oxygen"/>
                <a:sym typeface="Oxygen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b="0" i="0" lang="en" sz="1400" u="sng" cap="none" strike="noStrike">
                <a:solidFill>
                  <a:schemeClr val="lt2"/>
                </a:solidFill>
                <a:latin typeface="Oxygen"/>
                <a:ea typeface="Oxygen"/>
                <a:cs typeface="Oxygen"/>
                <a:sym typeface="Oxygen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0" i="0" lang="en" sz="1400" u="none" cap="none" strike="noStrike">
                <a:solidFill>
                  <a:schemeClr val="lt2"/>
                </a:solidFill>
                <a:latin typeface="Oxygen"/>
                <a:ea typeface="Oxygen"/>
                <a:cs typeface="Oxygen"/>
                <a:sym typeface="Oxygen"/>
              </a:rPr>
              <a:t>.</a:t>
            </a:r>
            <a:endParaRPr b="0" i="0" sz="1400" u="none" cap="none" strike="noStrike">
              <a:solidFill>
                <a:schemeClr val="lt2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CUSTOM_5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7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5" y="0"/>
            <a:ext cx="914400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7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24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_1_1_1_1_1_1"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LANK_1_1_1_1_1_1_3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8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5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56"/>
          <p:cNvSpPr txBox="1"/>
          <p:nvPr>
            <p:ph type="title"/>
          </p:nvPr>
        </p:nvSpPr>
        <p:spPr>
          <a:xfrm>
            <a:off x="720000" y="2804438"/>
            <a:ext cx="23364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0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9" name="Google Shape;19;p56"/>
          <p:cNvSpPr txBox="1"/>
          <p:nvPr>
            <p:ph idx="2" type="title"/>
          </p:nvPr>
        </p:nvSpPr>
        <p:spPr>
          <a:xfrm>
            <a:off x="720000" y="1589526"/>
            <a:ext cx="2336400" cy="59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0" name="Google Shape;20;p56"/>
          <p:cNvSpPr txBox="1"/>
          <p:nvPr>
            <p:ph idx="1" type="subTitle"/>
          </p:nvPr>
        </p:nvSpPr>
        <p:spPr>
          <a:xfrm>
            <a:off x="720000" y="3177110"/>
            <a:ext cx="2336400" cy="8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Oxygen"/>
                <a:ea typeface="Oxygen"/>
                <a:cs typeface="Oxygen"/>
                <a:sym typeface="Oxygen"/>
              </a:defRPr>
            </a:lvl1pPr>
            <a:lvl2pPr lvl="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56"/>
          <p:cNvSpPr txBox="1"/>
          <p:nvPr>
            <p:ph idx="3" type="title"/>
          </p:nvPr>
        </p:nvSpPr>
        <p:spPr>
          <a:xfrm>
            <a:off x="3403800" y="2804438"/>
            <a:ext cx="23364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0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" name="Google Shape;22;p56"/>
          <p:cNvSpPr txBox="1"/>
          <p:nvPr>
            <p:ph idx="4" type="title"/>
          </p:nvPr>
        </p:nvSpPr>
        <p:spPr>
          <a:xfrm>
            <a:off x="3403800" y="1589526"/>
            <a:ext cx="2336400" cy="59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3" name="Google Shape;23;p56"/>
          <p:cNvSpPr txBox="1"/>
          <p:nvPr>
            <p:ph idx="5" type="subTitle"/>
          </p:nvPr>
        </p:nvSpPr>
        <p:spPr>
          <a:xfrm>
            <a:off x="3403800" y="3177110"/>
            <a:ext cx="2336400" cy="8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Oxygen"/>
                <a:ea typeface="Oxygen"/>
                <a:cs typeface="Oxygen"/>
                <a:sym typeface="Oxygen"/>
              </a:defRPr>
            </a:lvl1pPr>
            <a:lvl2pPr lvl="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56"/>
          <p:cNvSpPr txBox="1"/>
          <p:nvPr>
            <p:ph idx="6" type="title"/>
          </p:nvPr>
        </p:nvSpPr>
        <p:spPr>
          <a:xfrm>
            <a:off x="6087600" y="2804438"/>
            <a:ext cx="23364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0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5" name="Google Shape;25;p56"/>
          <p:cNvSpPr txBox="1"/>
          <p:nvPr>
            <p:ph idx="7" type="title"/>
          </p:nvPr>
        </p:nvSpPr>
        <p:spPr>
          <a:xfrm>
            <a:off x="6087600" y="1589526"/>
            <a:ext cx="2336400" cy="59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6" name="Google Shape;26;p56"/>
          <p:cNvSpPr txBox="1"/>
          <p:nvPr>
            <p:ph idx="8" type="subTitle"/>
          </p:nvPr>
        </p:nvSpPr>
        <p:spPr>
          <a:xfrm>
            <a:off x="6087600" y="3177110"/>
            <a:ext cx="2336400" cy="8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Oxygen"/>
                <a:ea typeface="Oxygen"/>
                <a:cs typeface="Oxygen"/>
                <a:sym typeface="Oxygen"/>
              </a:defRPr>
            </a:lvl1pPr>
            <a:lvl2pPr lvl="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56"/>
          <p:cNvSpPr txBox="1"/>
          <p:nvPr>
            <p:ph idx="9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24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4_1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8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5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57"/>
          <p:cNvSpPr txBox="1"/>
          <p:nvPr>
            <p:ph type="title"/>
          </p:nvPr>
        </p:nvSpPr>
        <p:spPr>
          <a:xfrm>
            <a:off x="2433000" y="1330038"/>
            <a:ext cx="4278000" cy="16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87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1" name="Google Shape;31;p57"/>
          <p:cNvSpPr txBox="1"/>
          <p:nvPr>
            <p:ph idx="1" type="subTitle"/>
          </p:nvPr>
        </p:nvSpPr>
        <p:spPr>
          <a:xfrm>
            <a:off x="2775600" y="3100075"/>
            <a:ext cx="3592800" cy="71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latin typeface="Oxygen"/>
                <a:ea typeface="Oxygen"/>
                <a:cs typeface="Oxygen"/>
                <a:sym typeface="Oxygen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oogle Shape;33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58"/>
          <p:cNvSpPr txBox="1"/>
          <p:nvPr>
            <p:ph type="title"/>
          </p:nvPr>
        </p:nvSpPr>
        <p:spPr>
          <a:xfrm>
            <a:off x="2290025" y="3353475"/>
            <a:ext cx="4563900" cy="53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" name="Google Shape;35;p58"/>
          <p:cNvSpPr txBox="1"/>
          <p:nvPr>
            <p:ph idx="1" type="subTitle"/>
          </p:nvPr>
        </p:nvSpPr>
        <p:spPr>
          <a:xfrm>
            <a:off x="1454700" y="2052475"/>
            <a:ext cx="6234600" cy="12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500">
                <a:latin typeface="Oxygen"/>
                <a:ea typeface="Oxygen"/>
                <a:cs typeface="Oxygen"/>
                <a:sym typeface="Oxygen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oogle Shape;37;p5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59"/>
          <p:cNvSpPr txBox="1"/>
          <p:nvPr>
            <p:ph type="title"/>
          </p:nvPr>
        </p:nvSpPr>
        <p:spPr>
          <a:xfrm>
            <a:off x="2433000" y="1371169"/>
            <a:ext cx="4278000" cy="8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45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9" name="Google Shape;39;p59"/>
          <p:cNvSpPr txBox="1"/>
          <p:nvPr>
            <p:ph idx="1" type="subTitle"/>
          </p:nvPr>
        </p:nvSpPr>
        <p:spPr>
          <a:xfrm>
            <a:off x="2433000" y="2441425"/>
            <a:ext cx="4278000" cy="12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latin typeface="Oxygen"/>
                <a:ea typeface="Oxygen"/>
                <a:cs typeface="Oxygen"/>
                <a:sym typeface="Oxygen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41;p6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484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60"/>
          <p:cNvSpPr txBox="1"/>
          <p:nvPr>
            <p:ph type="title"/>
          </p:nvPr>
        </p:nvSpPr>
        <p:spPr>
          <a:xfrm>
            <a:off x="5139007" y="2342625"/>
            <a:ext cx="32850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b="1" sz="4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3" name="Google Shape;43;p60"/>
          <p:cNvSpPr txBox="1"/>
          <p:nvPr>
            <p:ph idx="2" type="title"/>
          </p:nvPr>
        </p:nvSpPr>
        <p:spPr>
          <a:xfrm>
            <a:off x="5138900" y="1106175"/>
            <a:ext cx="3285000" cy="126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b="1" sz="7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4" name="Google Shape;44;p60"/>
          <p:cNvSpPr txBox="1"/>
          <p:nvPr>
            <p:ph idx="1" type="subTitle"/>
          </p:nvPr>
        </p:nvSpPr>
        <p:spPr>
          <a:xfrm>
            <a:off x="5139001" y="3323950"/>
            <a:ext cx="3285000" cy="71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latin typeface="Oxygen"/>
                <a:ea typeface="Oxygen"/>
                <a:cs typeface="Oxygen"/>
                <a:sym typeface="Oxygen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6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61"/>
          <p:cNvSpPr txBox="1"/>
          <p:nvPr>
            <p:ph idx="1" type="subTitle"/>
          </p:nvPr>
        </p:nvSpPr>
        <p:spPr>
          <a:xfrm>
            <a:off x="720000" y="1452575"/>
            <a:ext cx="4461600" cy="284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aven Pro"/>
              <a:buChar char="●"/>
              <a:defRPr sz="1600">
                <a:latin typeface="Oxygen"/>
                <a:ea typeface="Oxygen"/>
                <a:cs typeface="Oxygen"/>
                <a:sym typeface="Oxygen"/>
              </a:defRPr>
            </a:lvl1pPr>
            <a:lvl2pPr lvl="1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24427"/>
              </a:buClr>
              <a:buSzPts val="1400"/>
              <a:buFont typeface="Maven Pro"/>
              <a:buChar char="○"/>
              <a:defRPr/>
            </a:lvl2pPr>
            <a:lvl3pPr lvl="2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24427"/>
              </a:buClr>
              <a:buSzPts val="1400"/>
              <a:buFont typeface="Maven Pro"/>
              <a:buChar char="■"/>
              <a:defRPr/>
            </a:lvl3pPr>
            <a:lvl4pPr lvl="3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24427"/>
              </a:buClr>
              <a:buSzPts val="1400"/>
              <a:buFont typeface="Maven Pro"/>
              <a:buChar char="●"/>
              <a:defRPr/>
            </a:lvl4pPr>
            <a:lvl5pPr lvl="4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24427"/>
              </a:buClr>
              <a:buSzPts val="1400"/>
              <a:buFont typeface="Maven Pro"/>
              <a:buChar char="○"/>
              <a:defRPr/>
            </a:lvl5pPr>
            <a:lvl6pPr lvl="5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24427"/>
              </a:buClr>
              <a:buSzPts val="1400"/>
              <a:buFont typeface="Maven Pro"/>
              <a:buChar char="■"/>
              <a:defRPr/>
            </a:lvl6pPr>
            <a:lvl7pPr lvl="6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24427"/>
              </a:buClr>
              <a:buSzPts val="1400"/>
              <a:buFont typeface="Maven Pro"/>
              <a:buChar char="●"/>
              <a:defRPr/>
            </a:lvl7pPr>
            <a:lvl8pPr lvl="7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24427"/>
              </a:buClr>
              <a:buSzPts val="1400"/>
              <a:buFont typeface="Maven Pro"/>
              <a:buChar char="○"/>
              <a:defRPr/>
            </a:lvl8pPr>
            <a:lvl9pPr lvl="8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24427"/>
              </a:buClr>
              <a:buSzPts val="1400"/>
              <a:buFont typeface="Maven Pro"/>
              <a:buChar char="■"/>
              <a:defRPr/>
            </a:lvl9pPr>
          </a:lstStyle>
          <a:p/>
        </p:txBody>
      </p:sp>
      <p:sp>
        <p:nvSpPr>
          <p:cNvPr id="48" name="Google Shape;48;p6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24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oogle Shape;50;p6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62"/>
          <p:cNvSpPr txBox="1"/>
          <p:nvPr>
            <p:ph idx="1" type="subTitle"/>
          </p:nvPr>
        </p:nvSpPr>
        <p:spPr>
          <a:xfrm>
            <a:off x="703800" y="2491350"/>
            <a:ext cx="3494100" cy="71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ebas Neue"/>
              <a:buNone/>
              <a:defRPr b="1" sz="2000">
                <a:solidFill>
                  <a:schemeClr val="dk1"/>
                </a:solidFill>
                <a:latin typeface="Poiret One"/>
                <a:ea typeface="Poiret One"/>
                <a:cs typeface="Poiret One"/>
                <a:sym typeface="Poiret One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52" name="Google Shape;52;p62"/>
          <p:cNvSpPr txBox="1"/>
          <p:nvPr>
            <p:ph idx="2" type="subTitle"/>
          </p:nvPr>
        </p:nvSpPr>
        <p:spPr>
          <a:xfrm>
            <a:off x="4913600" y="2491350"/>
            <a:ext cx="3510300" cy="71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ebas Neue"/>
              <a:buNone/>
              <a:defRPr b="1" sz="2000">
                <a:solidFill>
                  <a:schemeClr val="dk1"/>
                </a:solidFill>
                <a:latin typeface="Poiret One"/>
                <a:ea typeface="Poiret One"/>
                <a:cs typeface="Poiret One"/>
                <a:sym typeface="Poiret One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53" name="Google Shape;53;p62"/>
          <p:cNvSpPr txBox="1"/>
          <p:nvPr>
            <p:ph idx="3" type="subTitle"/>
          </p:nvPr>
        </p:nvSpPr>
        <p:spPr>
          <a:xfrm>
            <a:off x="703800" y="3001175"/>
            <a:ext cx="3494100" cy="9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latin typeface="Oxygen"/>
                <a:ea typeface="Oxygen"/>
                <a:cs typeface="Oxygen"/>
                <a:sym typeface="Oxygen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62"/>
          <p:cNvSpPr txBox="1"/>
          <p:nvPr>
            <p:ph idx="4" type="subTitle"/>
          </p:nvPr>
        </p:nvSpPr>
        <p:spPr>
          <a:xfrm>
            <a:off x="4913600" y="3001175"/>
            <a:ext cx="3510300" cy="9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latin typeface="Oxygen"/>
                <a:ea typeface="Oxygen"/>
                <a:cs typeface="Oxygen"/>
                <a:sym typeface="Oxygen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6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24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theme" Target="../theme/theme2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iret One"/>
              <a:buNone/>
              <a:defRPr b="0" i="0" sz="2800" u="none" cap="none" strike="noStrike">
                <a:solidFill>
                  <a:schemeClr val="dk1"/>
                </a:solidFill>
                <a:latin typeface="Poiret One"/>
                <a:ea typeface="Poiret One"/>
                <a:cs typeface="Poiret One"/>
                <a:sym typeface="Poiret One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b="0" i="0" sz="2800" u="none" cap="none" strike="noStrik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b="0" i="0" sz="2800" u="none" cap="none" strike="noStrik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b="0" i="0" sz="2800" u="none" cap="none" strike="noStrik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b="0" i="0" sz="2800" u="none" cap="none" strike="noStrik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b="0" i="0" sz="2800" u="none" cap="none" strike="noStrik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b="0" i="0" sz="2800" u="none" cap="none" strike="noStrik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b="0" i="0" sz="2800" u="none" cap="none" strike="noStrik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b="0" i="0" sz="2800" u="none" cap="none" strike="noStrik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" name="Google Shape;7;p5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Char char="●"/>
              <a:defRPr b="0" i="0" sz="1800" u="none" cap="none" strike="noStrik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xygen Light"/>
              <a:buChar char="○"/>
              <a:defRPr b="0" i="0" sz="1400" u="none" cap="none" strike="noStrik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xygen Light"/>
              <a:buChar char="■"/>
              <a:defRPr b="0" i="0" sz="1400" u="none" cap="none" strike="noStrik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xygen Light"/>
              <a:buChar char="●"/>
              <a:defRPr b="0" i="0" sz="1400" u="none" cap="none" strike="noStrik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xygen Light"/>
              <a:buChar char="○"/>
              <a:defRPr b="0" i="0" sz="1400" u="none" cap="none" strike="noStrik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xygen Light"/>
              <a:buChar char="■"/>
              <a:defRPr b="0" i="0" sz="1400" u="none" cap="none" strike="noStrik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xygen Light"/>
              <a:buChar char="●"/>
              <a:defRPr b="0" i="0" sz="1400" u="none" cap="none" strike="noStrik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xygen Light"/>
              <a:buChar char="○"/>
              <a:defRPr b="0" i="0" sz="1400" u="none" cap="none" strike="noStrik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Oxygen Light"/>
              <a:buChar char="■"/>
              <a:defRPr b="0" i="0" sz="1400" u="none" cap="none" strike="noStrik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1.png"/><Relationship Id="rId4" Type="http://schemas.openxmlformats.org/officeDocument/2006/relationships/image" Target="../media/image3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9.png"/><Relationship Id="rId4" Type="http://schemas.openxmlformats.org/officeDocument/2006/relationships/image" Target="../media/image49.png"/><Relationship Id="rId5" Type="http://schemas.openxmlformats.org/officeDocument/2006/relationships/image" Target="../media/image4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7.png"/><Relationship Id="rId4" Type="http://schemas.openxmlformats.org/officeDocument/2006/relationships/image" Target="../media/image50.png"/><Relationship Id="rId5" Type="http://schemas.openxmlformats.org/officeDocument/2006/relationships/image" Target="../media/image4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7.png"/><Relationship Id="rId4" Type="http://schemas.openxmlformats.org/officeDocument/2006/relationships/image" Target="../media/image3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8.png"/><Relationship Id="rId4" Type="http://schemas.openxmlformats.org/officeDocument/2006/relationships/image" Target="../media/image5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3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www.kaggle.com/yamqwe/taylor-manifest-anxiety-scale" TargetMode="External"/><Relationship Id="rId4" Type="http://schemas.openxmlformats.org/officeDocument/2006/relationships/image" Target="../media/image3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6.png"/><Relationship Id="rId4" Type="http://schemas.openxmlformats.org/officeDocument/2006/relationships/image" Target="../media/image4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"/>
          <p:cNvSpPr txBox="1"/>
          <p:nvPr>
            <p:ph type="ctrTitle"/>
          </p:nvPr>
        </p:nvSpPr>
        <p:spPr>
          <a:xfrm>
            <a:off x="3115725" y="293550"/>
            <a:ext cx="3852000" cy="283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5600" u="sng"/>
              <a:t>Stress Score Analysis</a:t>
            </a:r>
            <a:endParaRPr sz="5600" u="sng">
              <a:solidFill>
                <a:schemeClr val="accent1"/>
              </a:solidFill>
            </a:endParaRPr>
          </a:p>
        </p:txBody>
      </p:sp>
      <p:sp>
        <p:nvSpPr>
          <p:cNvPr id="164" name="Google Shape;164;p1"/>
          <p:cNvSpPr txBox="1"/>
          <p:nvPr>
            <p:ph idx="1" type="subTitle"/>
          </p:nvPr>
        </p:nvSpPr>
        <p:spPr>
          <a:xfrm>
            <a:off x="1723475" y="3417275"/>
            <a:ext cx="7173600" cy="116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2500">
                <a:solidFill>
                  <a:schemeClr val="dk1"/>
                </a:solidFill>
              </a:rPr>
              <a:t>Team B5: Lujain Alqassar, Yesol Lee, Shrey Sood, Ta-Wei Wang, Yilun Wang</a:t>
            </a:r>
            <a:r>
              <a:rPr lang="en" sz="2500">
                <a:solidFill>
                  <a:schemeClr val="dk1"/>
                </a:solidFill>
              </a:rPr>
              <a:t> </a:t>
            </a:r>
            <a:endParaRPr sz="2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cfcc1d7a56_0_15"/>
          <p:cNvSpPr txBox="1"/>
          <p:nvPr>
            <p:ph type="title"/>
          </p:nvPr>
        </p:nvSpPr>
        <p:spPr>
          <a:xfrm>
            <a:off x="1316725" y="0"/>
            <a:ext cx="6217800" cy="6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u="sng"/>
              <a:t>Distribution of Stress Score</a:t>
            </a:r>
            <a:endParaRPr sz="3500" u="sng"/>
          </a:p>
        </p:txBody>
      </p:sp>
      <p:sp>
        <p:nvSpPr>
          <p:cNvPr id="249" name="Google Shape;249;gcfcc1d7a56_0_15"/>
          <p:cNvSpPr txBox="1"/>
          <p:nvPr/>
        </p:nvSpPr>
        <p:spPr>
          <a:xfrm>
            <a:off x="605900" y="1683075"/>
            <a:ext cx="2827500" cy="17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Oxygen Light"/>
              <a:buChar char="●"/>
            </a:pPr>
            <a:r>
              <a:rPr lang="en" sz="1700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rPr>
              <a:t>Mean stress score is around 30-40 out of 50.</a:t>
            </a:r>
            <a:endParaRPr sz="1700">
              <a:solidFill>
                <a:schemeClr val="dk1"/>
              </a:solidFill>
              <a:latin typeface="Oxygen Light"/>
              <a:ea typeface="Oxygen Light"/>
              <a:cs typeface="Oxygen Light"/>
              <a:sym typeface="Oxygen Ligh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Oxygen Light"/>
              <a:ea typeface="Oxygen Light"/>
              <a:cs typeface="Oxygen Light"/>
              <a:sym typeface="Oxygen Light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Oxygen Light"/>
              <a:buChar char="●"/>
            </a:pPr>
            <a:r>
              <a:rPr lang="en" sz="1700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rPr>
              <a:t>More right leaning towards higher score.</a:t>
            </a:r>
            <a:endParaRPr sz="1700">
              <a:solidFill>
                <a:schemeClr val="dk1"/>
              </a:solidFill>
              <a:latin typeface="Oxygen Light"/>
              <a:ea typeface="Oxygen Light"/>
              <a:cs typeface="Oxygen Light"/>
              <a:sym typeface="Oxygen Light"/>
            </a:endParaRPr>
          </a:p>
        </p:txBody>
      </p:sp>
      <p:pic>
        <p:nvPicPr>
          <p:cNvPr id="250" name="Google Shape;250;gcfcc1d7a56_0_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9825" y="840450"/>
            <a:ext cx="4010079" cy="416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1067b16b98f_0_45"/>
          <p:cNvSpPr txBox="1"/>
          <p:nvPr>
            <p:ph type="title"/>
          </p:nvPr>
        </p:nvSpPr>
        <p:spPr>
          <a:xfrm>
            <a:off x="1316725" y="0"/>
            <a:ext cx="6217800" cy="6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u="sng"/>
              <a:t>Distribution of Stress Score by Age</a:t>
            </a:r>
            <a:endParaRPr sz="3500" u="sng"/>
          </a:p>
        </p:txBody>
      </p:sp>
      <p:sp>
        <p:nvSpPr>
          <p:cNvPr id="256" name="Google Shape;256;g1067b16b98f_0_45"/>
          <p:cNvSpPr txBox="1"/>
          <p:nvPr/>
        </p:nvSpPr>
        <p:spPr>
          <a:xfrm>
            <a:off x="605900" y="1683075"/>
            <a:ext cx="28275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Oxygen Light"/>
              <a:buChar char="●"/>
            </a:pPr>
            <a:r>
              <a:rPr lang="en" sz="1700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rPr>
              <a:t>Majority of people in their 20s and 30s have higher stress scores.</a:t>
            </a:r>
            <a:endParaRPr sz="1700">
              <a:solidFill>
                <a:schemeClr val="dk1"/>
              </a:solidFill>
              <a:latin typeface="Oxygen Light"/>
              <a:ea typeface="Oxygen Light"/>
              <a:cs typeface="Oxygen Light"/>
              <a:sym typeface="Oxygen Light"/>
            </a:endParaRPr>
          </a:p>
        </p:txBody>
      </p:sp>
      <p:pic>
        <p:nvPicPr>
          <p:cNvPr id="257" name="Google Shape;257;g1067b16b98f_0_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86875" y="1150775"/>
            <a:ext cx="4030925" cy="4047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067b16b98f_0_23"/>
          <p:cNvSpPr txBox="1"/>
          <p:nvPr>
            <p:ph type="title"/>
          </p:nvPr>
        </p:nvSpPr>
        <p:spPr>
          <a:xfrm>
            <a:off x="1316725" y="0"/>
            <a:ext cx="6217800" cy="6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u="sng"/>
              <a:t>Average Stress Score by Gender</a:t>
            </a:r>
            <a:endParaRPr sz="3500" u="sng"/>
          </a:p>
        </p:txBody>
      </p:sp>
      <p:sp>
        <p:nvSpPr>
          <p:cNvPr id="263" name="Google Shape;263;g1067b16b98f_0_23"/>
          <p:cNvSpPr txBox="1"/>
          <p:nvPr/>
        </p:nvSpPr>
        <p:spPr>
          <a:xfrm>
            <a:off x="605900" y="1683075"/>
            <a:ext cx="2827500" cy="20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Oxygen Light"/>
              <a:buChar char="●"/>
            </a:pPr>
            <a:r>
              <a:rPr lang="en" sz="1700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rPr>
              <a:t>0: None, 1: Male, 2: Female, 3: Other </a:t>
            </a:r>
            <a:endParaRPr sz="1700">
              <a:solidFill>
                <a:schemeClr val="dk1"/>
              </a:solidFill>
              <a:latin typeface="Oxygen Light"/>
              <a:ea typeface="Oxygen Light"/>
              <a:cs typeface="Oxygen Light"/>
              <a:sym typeface="Oxygen Ligh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Oxygen Light"/>
              <a:ea typeface="Oxygen Light"/>
              <a:cs typeface="Oxygen Light"/>
              <a:sym typeface="Oxygen Light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Oxygen Light"/>
              <a:buChar char="●"/>
            </a:pPr>
            <a:r>
              <a:rPr lang="en" sz="1700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rPr>
              <a:t>Females and people identifying as others have higher anxiety scores</a:t>
            </a:r>
            <a:endParaRPr sz="1700">
              <a:solidFill>
                <a:schemeClr val="dk1"/>
              </a:solidFill>
              <a:latin typeface="Oxygen Light"/>
              <a:ea typeface="Oxygen Light"/>
              <a:cs typeface="Oxygen Light"/>
              <a:sym typeface="Oxygen Light"/>
            </a:endParaRPr>
          </a:p>
        </p:txBody>
      </p:sp>
      <p:pic>
        <p:nvPicPr>
          <p:cNvPr id="264" name="Google Shape;264;g1067b16b98f_0_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51476" y="1216475"/>
            <a:ext cx="3911175" cy="3927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cfcc1d7a56_0_22"/>
          <p:cNvSpPr txBox="1"/>
          <p:nvPr>
            <p:ph type="title"/>
          </p:nvPr>
        </p:nvSpPr>
        <p:spPr>
          <a:xfrm>
            <a:off x="2433000" y="196169"/>
            <a:ext cx="4278000" cy="79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u="sng"/>
              <a:t>Response Rate</a:t>
            </a:r>
            <a:endParaRPr sz="4000" u="sng"/>
          </a:p>
        </p:txBody>
      </p:sp>
      <p:pic>
        <p:nvPicPr>
          <p:cNvPr id="270" name="Google Shape;270;gcfcc1d7a56_0_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14451"/>
            <a:ext cx="4278000" cy="306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gcfcc1d7a56_0_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6100" y="1314451"/>
            <a:ext cx="4278000" cy="3069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gcfcc1d7a56_0_22"/>
          <p:cNvSpPr txBox="1"/>
          <p:nvPr/>
        </p:nvSpPr>
        <p:spPr>
          <a:xfrm>
            <a:off x="457200" y="4425725"/>
            <a:ext cx="8339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xygen Light"/>
                <a:ea typeface="Oxygen Light"/>
                <a:cs typeface="Oxygen Light"/>
                <a:sym typeface="Oxygen Light"/>
              </a:rPr>
              <a:t>The response rate for Yes is more evenly distributed than No.</a:t>
            </a:r>
            <a:endParaRPr>
              <a:latin typeface="Oxygen Light"/>
              <a:ea typeface="Oxygen Light"/>
              <a:cs typeface="Oxygen Light"/>
              <a:sym typeface="Oxygen Ligh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cfcc1d7a56_2_53"/>
          <p:cNvSpPr txBox="1"/>
          <p:nvPr>
            <p:ph type="title"/>
          </p:nvPr>
        </p:nvSpPr>
        <p:spPr>
          <a:xfrm>
            <a:off x="4106725" y="2495025"/>
            <a:ext cx="43173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Dimensionality Reduction</a:t>
            </a:r>
            <a:endParaRPr/>
          </a:p>
        </p:txBody>
      </p:sp>
      <p:sp>
        <p:nvSpPr>
          <p:cNvPr id="278" name="Google Shape;278;gcfcc1d7a56_2_53"/>
          <p:cNvSpPr txBox="1"/>
          <p:nvPr>
            <p:ph idx="2" type="title"/>
          </p:nvPr>
        </p:nvSpPr>
        <p:spPr>
          <a:xfrm>
            <a:off x="5138900" y="1106175"/>
            <a:ext cx="3285000" cy="126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04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1067b16b98f_0_6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u="sng"/>
              <a:t>PCA → First Attempt</a:t>
            </a:r>
            <a:endParaRPr sz="3500" u="sng"/>
          </a:p>
        </p:txBody>
      </p:sp>
      <p:sp>
        <p:nvSpPr>
          <p:cNvPr id="284" name="Google Shape;284;g1067b16b98f_0_69"/>
          <p:cNvSpPr txBox="1"/>
          <p:nvPr>
            <p:ph idx="1" type="body"/>
          </p:nvPr>
        </p:nvSpPr>
        <p:spPr>
          <a:xfrm>
            <a:off x="720000" y="1279150"/>
            <a:ext cx="7704000" cy="328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Wanted to see if we can reduce number of variables in the dataset.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Removed variables </a:t>
            </a:r>
            <a:r>
              <a:rPr b="1" lang="en"/>
              <a:t>score</a:t>
            </a:r>
            <a:r>
              <a:rPr lang="en"/>
              <a:t> and </a:t>
            </a:r>
            <a:r>
              <a:rPr b="1" lang="en"/>
              <a:t>gender.</a:t>
            </a:r>
            <a:endParaRPr b="1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pic>
        <p:nvPicPr>
          <p:cNvPr id="285" name="Google Shape;285;g1067b16b98f_0_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2825" y="1941450"/>
            <a:ext cx="3550605" cy="251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g1067b16b98f_0_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93900" y="1651213"/>
            <a:ext cx="3930100" cy="1564475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g1067b16b98f_0_69"/>
          <p:cNvSpPr/>
          <p:nvPr/>
        </p:nvSpPr>
        <p:spPr>
          <a:xfrm>
            <a:off x="4889550" y="2045450"/>
            <a:ext cx="606000" cy="2019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8" name="Google Shape;288;g1067b16b98f_0_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89550" y="3215702"/>
            <a:ext cx="2826401" cy="192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1067b16b98f_0_8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u="sng"/>
              <a:t>PCA → Second Attempt</a:t>
            </a:r>
            <a:endParaRPr sz="3500" u="sng"/>
          </a:p>
        </p:txBody>
      </p:sp>
      <p:sp>
        <p:nvSpPr>
          <p:cNvPr id="294" name="Google Shape;294;g1067b16b98f_0_85"/>
          <p:cNvSpPr txBox="1"/>
          <p:nvPr>
            <p:ph idx="1" type="body"/>
          </p:nvPr>
        </p:nvSpPr>
        <p:spPr>
          <a:xfrm>
            <a:off x="720000" y="1279150"/>
            <a:ext cx="7704000" cy="328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Removed </a:t>
            </a:r>
            <a:r>
              <a:rPr b="1" lang="en"/>
              <a:t>age</a:t>
            </a:r>
            <a:r>
              <a:rPr lang="en"/>
              <a:t> as well since it had such a big range and impact on the PCAs</a:t>
            </a:r>
            <a:endParaRPr b="1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pic>
        <p:nvPicPr>
          <p:cNvPr id="295" name="Google Shape;295;g1067b16b98f_0_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5900" y="1666750"/>
            <a:ext cx="3657600" cy="251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g1067b16b98f_0_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18162" y="1738250"/>
            <a:ext cx="3873874" cy="152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g1067b16b98f_0_8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57575" y="3260676"/>
            <a:ext cx="2595052" cy="188282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g1067b16b98f_0_85"/>
          <p:cNvSpPr/>
          <p:nvPr/>
        </p:nvSpPr>
        <p:spPr>
          <a:xfrm>
            <a:off x="6276425" y="2823100"/>
            <a:ext cx="606000" cy="2019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1067b16b98f_0_97"/>
          <p:cNvSpPr txBox="1"/>
          <p:nvPr>
            <p:ph type="title"/>
          </p:nvPr>
        </p:nvSpPr>
        <p:spPr>
          <a:xfrm>
            <a:off x="2929500" y="2342625"/>
            <a:ext cx="32850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Decided to scrap PCA all together!</a:t>
            </a:r>
            <a:endParaRPr/>
          </a:p>
        </p:txBody>
      </p:sp>
      <p:sp>
        <p:nvSpPr>
          <p:cNvPr id="304" name="Google Shape;304;g1067b16b98f_0_97"/>
          <p:cNvSpPr txBox="1"/>
          <p:nvPr>
            <p:ph idx="1" type="subTitle"/>
          </p:nvPr>
        </p:nvSpPr>
        <p:spPr>
          <a:xfrm>
            <a:off x="2929500" y="3323950"/>
            <a:ext cx="3285000" cy="71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cfcc1d7a56_2_60"/>
          <p:cNvSpPr txBox="1"/>
          <p:nvPr>
            <p:ph type="title"/>
          </p:nvPr>
        </p:nvSpPr>
        <p:spPr>
          <a:xfrm>
            <a:off x="4106725" y="2495025"/>
            <a:ext cx="43173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Clustering</a:t>
            </a:r>
            <a:endParaRPr/>
          </a:p>
        </p:txBody>
      </p:sp>
      <p:sp>
        <p:nvSpPr>
          <p:cNvPr id="310" name="Google Shape;310;gcfcc1d7a56_2_60"/>
          <p:cNvSpPr txBox="1"/>
          <p:nvPr>
            <p:ph idx="2" type="title"/>
          </p:nvPr>
        </p:nvSpPr>
        <p:spPr>
          <a:xfrm>
            <a:off x="5138900" y="1106175"/>
            <a:ext cx="3285000" cy="126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311" name="Google Shape;311;gcfcc1d7a56_2_60"/>
          <p:cNvSpPr txBox="1"/>
          <p:nvPr>
            <p:ph idx="1" type="subTitle"/>
          </p:nvPr>
        </p:nvSpPr>
        <p:spPr>
          <a:xfrm>
            <a:off x="5139001" y="3476350"/>
            <a:ext cx="3285000" cy="71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Clustering Respondents</a:t>
            </a:r>
            <a:endParaRPr/>
          </a:p>
          <a:p>
            <a:pPr indent="0" lvl="0" marL="0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rPr lang="en"/>
              <a:t>And Questions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cfcc1d7a56_1_0"/>
          <p:cNvSpPr txBox="1"/>
          <p:nvPr>
            <p:ph type="title"/>
          </p:nvPr>
        </p:nvSpPr>
        <p:spPr>
          <a:xfrm>
            <a:off x="1903200" y="1236725"/>
            <a:ext cx="5337600" cy="23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7500"/>
              <a:t>Clustering Respondents</a:t>
            </a:r>
            <a:endParaRPr sz="75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"/>
          <p:cNvSpPr txBox="1"/>
          <p:nvPr>
            <p:ph idx="9" type="title"/>
          </p:nvPr>
        </p:nvSpPr>
        <p:spPr>
          <a:xfrm>
            <a:off x="703200" y="1667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TABLE OF CONTENTS  </a:t>
            </a:r>
            <a:endParaRPr/>
          </a:p>
        </p:txBody>
      </p:sp>
      <p:sp>
        <p:nvSpPr>
          <p:cNvPr id="170" name="Google Shape;170;p3"/>
          <p:cNvSpPr txBox="1"/>
          <p:nvPr>
            <p:ph type="title"/>
          </p:nvPr>
        </p:nvSpPr>
        <p:spPr>
          <a:xfrm>
            <a:off x="720000" y="1645962"/>
            <a:ext cx="2331300" cy="35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Business Problem</a:t>
            </a:r>
            <a:endParaRPr/>
          </a:p>
        </p:txBody>
      </p:sp>
      <p:sp>
        <p:nvSpPr>
          <p:cNvPr id="171" name="Google Shape;171;p3"/>
          <p:cNvSpPr txBox="1"/>
          <p:nvPr>
            <p:ph idx="3" type="title"/>
          </p:nvPr>
        </p:nvSpPr>
        <p:spPr>
          <a:xfrm>
            <a:off x="3397947" y="1645962"/>
            <a:ext cx="2331300" cy="35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Data Set</a:t>
            </a:r>
            <a:endParaRPr/>
          </a:p>
        </p:txBody>
      </p:sp>
      <p:sp>
        <p:nvSpPr>
          <p:cNvPr id="172" name="Google Shape;172;p3"/>
          <p:cNvSpPr txBox="1"/>
          <p:nvPr>
            <p:ph idx="6" type="title"/>
          </p:nvPr>
        </p:nvSpPr>
        <p:spPr>
          <a:xfrm>
            <a:off x="6075895" y="1645962"/>
            <a:ext cx="2331300" cy="35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Exploratory Data Analysis (EDA)</a:t>
            </a:r>
            <a:endParaRPr/>
          </a:p>
        </p:txBody>
      </p:sp>
      <p:sp>
        <p:nvSpPr>
          <p:cNvPr id="173" name="Google Shape;173;p3"/>
          <p:cNvSpPr/>
          <p:nvPr/>
        </p:nvSpPr>
        <p:spPr>
          <a:xfrm>
            <a:off x="1400862" y="685725"/>
            <a:ext cx="969600" cy="657600"/>
          </a:xfrm>
          <a:prstGeom prst="ellipse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3"/>
          <p:cNvSpPr/>
          <p:nvPr/>
        </p:nvSpPr>
        <p:spPr>
          <a:xfrm>
            <a:off x="4078809" y="685725"/>
            <a:ext cx="969600" cy="657600"/>
          </a:xfrm>
          <a:prstGeom prst="ellipse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3"/>
          <p:cNvSpPr/>
          <p:nvPr/>
        </p:nvSpPr>
        <p:spPr>
          <a:xfrm>
            <a:off x="6756757" y="685725"/>
            <a:ext cx="969600" cy="657600"/>
          </a:xfrm>
          <a:prstGeom prst="ellipse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6" name="Google Shape;176;p3"/>
          <p:cNvCxnSpPr>
            <a:stCxn id="173" idx="4"/>
            <a:endCxn id="170" idx="0"/>
          </p:cNvCxnSpPr>
          <p:nvPr/>
        </p:nvCxnSpPr>
        <p:spPr>
          <a:xfrm>
            <a:off x="1885662" y="1343325"/>
            <a:ext cx="0" cy="3027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7" name="Google Shape;177;p3"/>
          <p:cNvCxnSpPr>
            <a:stCxn id="174" idx="4"/>
            <a:endCxn id="171" idx="0"/>
          </p:cNvCxnSpPr>
          <p:nvPr/>
        </p:nvCxnSpPr>
        <p:spPr>
          <a:xfrm>
            <a:off x="4563609" y="1343325"/>
            <a:ext cx="0" cy="3027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8" name="Google Shape;178;p3"/>
          <p:cNvCxnSpPr>
            <a:stCxn id="175" idx="4"/>
            <a:endCxn id="172" idx="0"/>
          </p:cNvCxnSpPr>
          <p:nvPr/>
        </p:nvCxnSpPr>
        <p:spPr>
          <a:xfrm>
            <a:off x="7241557" y="1343325"/>
            <a:ext cx="0" cy="3027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9" name="Google Shape;179;p3"/>
          <p:cNvSpPr txBox="1"/>
          <p:nvPr>
            <p:ph idx="2" type="title"/>
          </p:nvPr>
        </p:nvSpPr>
        <p:spPr>
          <a:xfrm>
            <a:off x="720000" y="823752"/>
            <a:ext cx="23313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80" name="Google Shape;180;p3"/>
          <p:cNvSpPr txBox="1"/>
          <p:nvPr>
            <p:ph idx="4" type="title"/>
          </p:nvPr>
        </p:nvSpPr>
        <p:spPr>
          <a:xfrm>
            <a:off x="3397947" y="823752"/>
            <a:ext cx="23313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81" name="Google Shape;181;p3"/>
          <p:cNvSpPr txBox="1"/>
          <p:nvPr>
            <p:ph idx="7" type="title"/>
          </p:nvPr>
        </p:nvSpPr>
        <p:spPr>
          <a:xfrm>
            <a:off x="6075895" y="823752"/>
            <a:ext cx="23313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82" name="Google Shape;182;p3"/>
          <p:cNvSpPr txBox="1"/>
          <p:nvPr>
            <p:ph type="title"/>
          </p:nvPr>
        </p:nvSpPr>
        <p:spPr>
          <a:xfrm>
            <a:off x="720000" y="3206610"/>
            <a:ext cx="2331300" cy="35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Dimensionality Reduction</a:t>
            </a:r>
            <a:endParaRPr/>
          </a:p>
        </p:txBody>
      </p:sp>
      <p:sp>
        <p:nvSpPr>
          <p:cNvPr id="183" name="Google Shape;183;p3"/>
          <p:cNvSpPr txBox="1"/>
          <p:nvPr>
            <p:ph idx="3" type="title"/>
          </p:nvPr>
        </p:nvSpPr>
        <p:spPr>
          <a:xfrm>
            <a:off x="3397947" y="3206610"/>
            <a:ext cx="2331300" cy="35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Clustering</a:t>
            </a:r>
            <a:endParaRPr/>
          </a:p>
        </p:txBody>
      </p:sp>
      <p:sp>
        <p:nvSpPr>
          <p:cNvPr id="184" name="Google Shape;184;p3"/>
          <p:cNvSpPr txBox="1"/>
          <p:nvPr>
            <p:ph idx="6" type="title"/>
          </p:nvPr>
        </p:nvSpPr>
        <p:spPr>
          <a:xfrm>
            <a:off x="6075895" y="3206610"/>
            <a:ext cx="2331300" cy="35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Text Analysis</a:t>
            </a:r>
            <a:endParaRPr/>
          </a:p>
        </p:txBody>
      </p:sp>
      <p:sp>
        <p:nvSpPr>
          <p:cNvPr id="185" name="Google Shape;185;p3"/>
          <p:cNvSpPr/>
          <p:nvPr/>
        </p:nvSpPr>
        <p:spPr>
          <a:xfrm>
            <a:off x="1400862" y="2246372"/>
            <a:ext cx="969600" cy="657600"/>
          </a:xfrm>
          <a:prstGeom prst="ellipse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p3"/>
          <p:cNvSpPr/>
          <p:nvPr/>
        </p:nvSpPr>
        <p:spPr>
          <a:xfrm>
            <a:off x="4078809" y="2246372"/>
            <a:ext cx="969600" cy="657600"/>
          </a:xfrm>
          <a:prstGeom prst="ellipse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3"/>
          <p:cNvSpPr/>
          <p:nvPr/>
        </p:nvSpPr>
        <p:spPr>
          <a:xfrm>
            <a:off x="6756757" y="2246372"/>
            <a:ext cx="969600" cy="657600"/>
          </a:xfrm>
          <a:prstGeom prst="ellipse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8" name="Google Shape;188;p3"/>
          <p:cNvCxnSpPr>
            <a:stCxn id="185" idx="4"/>
            <a:endCxn id="182" idx="0"/>
          </p:cNvCxnSpPr>
          <p:nvPr/>
        </p:nvCxnSpPr>
        <p:spPr>
          <a:xfrm>
            <a:off x="1885662" y="2903972"/>
            <a:ext cx="0" cy="3027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9" name="Google Shape;189;p3"/>
          <p:cNvCxnSpPr>
            <a:stCxn id="186" idx="4"/>
            <a:endCxn id="183" idx="0"/>
          </p:cNvCxnSpPr>
          <p:nvPr/>
        </p:nvCxnSpPr>
        <p:spPr>
          <a:xfrm>
            <a:off x="4563609" y="2903972"/>
            <a:ext cx="0" cy="3027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90" name="Google Shape;190;p3"/>
          <p:cNvCxnSpPr>
            <a:stCxn id="187" idx="4"/>
            <a:endCxn id="184" idx="0"/>
          </p:cNvCxnSpPr>
          <p:nvPr/>
        </p:nvCxnSpPr>
        <p:spPr>
          <a:xfrm>
            <a:off x="7241557" y="2903972"/>
            <a:ext cx="0" cy="3027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1" name="Google Shape;191;p3"/>
          <p:cNvSpPr txBox="1"/>
          <p:nvPr>
            <p:ph idx="2" type="title"/>
          </p:nvPr>
        </p:nvSpPr>
        <p:spPr>
          <a:xfrm>
            <a:off x="720000" y="2384399"/>
            <a:ext cx="23313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92" name="Google Shape;192;p3"/>
          <p:cNvSpPr txBox="1"/>
          <p:nvPr>
            <p:ph idx="4" type="title"/>
          </p:nvPr>
        </p:nvSpPr>
        <p:spPr>
          <a:xfrm>
            <a:off x="3397947" y="2384399"/>
            <a:ext cx="23313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193" name="Google Shape;193;p3"/>
          <p:cNvSpPr txBox="1"/>
          <p:nvPr>
            <p:ph idx="7" type="title"/>
          </p:nvPr>
        </p:nvSpPr>
        <p:spPr>
          <a:xfrm>
            <a:off x="6075895" y="2384399"/>
            <a:ext cx="23313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194" name="Google Shape;194;p3"/>
          <p:cNvSpPr txBox="1"/>
          <p:nvPr>
            <p:ph type="title"/>
          </p:nvPr>
        </p:nvSpPr>
        <p:spPr>
          <a:xfrm>
            <a:off x="3381184" y="4696319"/>
            <a:ext cx="2331300" cy="35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Conclusion &amp; Recommendations</a:t>
            </a:r>
            <a:endParaRPr/>
          </a:p>
        </p:txBody>
      </p:sp>
      <p:sp>
        <p:nvSpPr>
          <p:cNvPr id="195" name="Google Shape;195;p3"/>
          <p:cNvSpPr/>
          <p:nvPr/>
        </p:nvSpPr>
        <p:spPr>
          <a:xfrm>
            <a:off x="4062046" y="3736081"/>
            <a:ext cx="969600" cy="657600"/>
          </a:xfrm>
          <a:prstGeom prst="ellipse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96" name="Google Shape;196;p3"/>
          <p:cNvCxnSpPr>
            <a:stCxn id="195" idx="4"/>
            <a:endCxn id="194" idx="0"/>
          </p:cNvCxnSpPr>
          <p:nvPr/>
        </p:nvCxnSpPr>
        <p:spPr>
          <a:xfrm>
            <a:off x="4546846" y="4393681"/>
            <a:ext cx="0" cy="3027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7" name="Google Shape;197;p3"/>
          <p:cNvSpPr txBox="1"/>
          <p:nvPr>
            <p:ph idx="2" type="title"/>
          </p:nvPr>
        </p:nvSpPr>
        <p:spPr>
          <a:xfrm>
            <a:off x="3381184" y="3874108"/>
            <a:ext cx="23313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07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cfcc1d7a56_1_5"/>
          <p:cNvSpPr txBox="1"/>
          <p:nvPr>
            <p:ph type="title"/>
          </p:nvPr>
        </p:nvSpPr>
        <p:spPr>
          <a:xfrm>
            <a:off x="720000" y="3353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3000"/>
              <a:t>Hierarchical Clustering</a:t>
            </a:r>
            <a:endParaRPr sz="3000"/>
          </a:p>
        </p:txBody>
      </p:sp>
      <p:pic>
        <p:nvPicPr>
          <p:cNvPr id="322" name="Google Shape;322;gcfcc1d7a56_1_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750" y="1885613"/>
            <a:ext cx="8608502" cy="2408525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gcfcc1d7a56_1_5"/>
          <p:cNvSpPr txBox="1"/>
          <p:nvPr>
            <p:ph idx="1" type="body"/>
          </p:nvPr>
        </p:nvSpPr>
        <p:spPr>
          <a:xfrm>
            <a:off x="948450" y="992050"/>
            <a:ext cx="7247100" cy="4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Investigated 8 possible combinations of distance metric and linkage methods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gcfcc1d7a56_1_5"/>
          <p:cNvSpPr txBox="1"/>
          <p:nvPr>
            <p:ph idx="1" type="body"/>
          </p:nvPr>
        </p:nvSpPr>
        <p:spPr>
          <a:xfrm>
            <a:off x="2762250" y="1350275"/>
            <a:ext cx="3619500" cy="4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/>
              <a:t>Dendrograms using Euclidean Distance</a:t>
            </a:r>
            <a:endParaRPr b="1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103e6dc3c7d_1_16"/>
          <p:cNvSpPr txBox="1"/>
          <p:nvPr>
            <p:ph idx="1" type="body"/>
          </p:nvPr>
        </p:nvSpPr>
        <p:spPr>
          <a:xfrm>
            <a:off x="4019475" y="1898375"/>
            <a:ext cx="4326900" cy="12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Distance 36: 6 clusters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Distance 30: 7 clusters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Distance 28: 9 clusters</a:t>
            </a:r>
            <a:endParaRPr/>
          </a:p>
        </p:txBody>
      </p:sp>
      <p:pic>
        <p:nvPicPr>
          <p:cNvPr id="330" name="Google Shape;330;g103e6dc3c7d_1_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1725" y="1079250"/>
            <a:ext cx="2867600" cy="3321465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g103e6dc3c7d_1_16"/>
          <p:cNvSpPr txBox="1"/>
          <p:nvPr>
            <p:ph type="title"/>
          </p:nvPr>
        </p:nvSpPr>
        <p:spPr>
          <a:xfrm>
            <a:off x="720000" y="3353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3000"/>
              <a:t>Hierarchical Clustering</a:t>
            </a:r>
            <a:endParaRPr sz="30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103e89b26bb_0_2"/>
          <p:cNvSpPr txBox="1"/>
          <p:nvPr>
            <p:ph type="title"/>
          </p:nvPr>
        </p:nvSpPr>
        <p:spPr>
          <a:xfrm>
            <a:off x="720000" y="3353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3000"/>
              <a:t>K-Means Clustering</a:t>
            </a:r>
            <a:endParaRPr sz="3000"/>
          </a:p>
        </p:txBody>
      </p:sp>
      <p:pic>
        <p:nvPicPr>
          <p:cNvPr id="337" name="Google Shape;337;g103e89b26bb_0_2"/>
          <p:cNvPicPr preferRelativeResize="0"/>
          <p:nvPr/>
        </p:nvPicPr>
        <p:blipFill rotWithShape="1">
          <a:blip r:embed="rId3">
            <a:alphaModFix/>
          </a:blip>
          <a:srcRect b="0" l="1437" r="1447" t="0"/>
          <a:stretch/>
        </p:blipFill>
        <p:spPr>
          <a:xfrm>
            <a:off x="1009675" y="1547475"/>
            <a:ext cx="7124649" cy="2500475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g103e89b26bb_0_2"/>
          <p:cNvSpPr txBox="1"/>
          <p:nvPr>
            <p:ph idx="1" type="body"/>
          </p:nvPr>
        </p:nvSpPr>
        <p:spPr>
          <a:xfrm>
            <a:off x="1009675" y="4098325"/>
            <a:ext cx="3361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Not Clear elbow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Score at 7 is low enough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g103e89b26bb_0_2"/>
          <p:cNvSpPr txBox="1"/>
          <p:nvPr>
            <p:ph idx="1" type="body"/>
          </p:nvPr>
        </p:nvSpPr>
        <p:spPr>
          <a:xfrm>
            <a:off x="4772825" y="4098325"/>
            <a:ext cx="3361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Overall very low silhouette Score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g103e89b26bb_0_2"/>
          <p:cNvSpPr txBox="1"/>
          <p:nvPr>
            <p:ph idx="1" type="body"/>
          </p:nvPr>
        </p:nvSpPr>
        <p:spPr>
          <a:xfrm>
            <a:off x="4514825" y="1124175"/>
            <a:ext cx="3877500" cy="4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/>
              <a:t>Silhouette Score Plot</a:t>
            </a:r>
            <a:endParaRPr b="1"/>
          </a:p>
        </p:txBody>
      </p:sp>
      <p:sp>
        <p:nvSpPr>
          <p:cNvPr id="341" name="Google Shape;341;g103e89b26bb_0_2"/>
          <p:cNvSpPr txBox="1"/>
          <p:nvPr>
            <p:ph idx="1" type="body"/>
          </p:nvPr>
        </p:nvSpPr>
        <p:spPr>
          <a:xfrm>
            <a:off x="1009675" y="1124175"/>
            <a:ext cx="3619500" cy="4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/>
              <a:t>Elbow Plot</a:t>
            </a:r>
            <a:endParaRPr b="1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103e89b26bb_0_13"/>
          <p:cNvSpPr txBox="1"/>
          <p:nvPr>
            <p:ph type="title"/>
          </p:nvPr>
        </p:nvSpPr>
        <p:spPr>
          <a:xfrm>
            <a:off x="720000" y="3353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3000"/>
              <a:t>Comparing Clustering Results</a:t>
            </a:r>
            <a:endParaRPr sz="3000"/>
          </a:p>
        </p:txBody>
      </p:sp>
      <p:pic>
        <p:nvPicPr>
          <p:cNvPr id="347" name="Google Shape;347;g103e89b26bb_0_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0550" y="1427800"/>
            <a:ext cx="3776500" cy="2801925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g103e89b26bb_0_13"/>
          <p:cNvSpPr txBox="1"/>
          <p:nvPr>
            <p:ph idx="1" type="body"/>
          </p:nvPr>
        </p:nvSpPr>
        <p:spPr>
          <a:xfrm>
            <a:off x="4707150" y="1662875"/>
            <a:ext cx="4326900" cy="12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K-means showed very low silhouette score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Hierarchical &gt; K means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More distance between the clusters</a:t>
            </a:r>
            <a:endParaRPr/>
          </a:p>
        </p:txBody>
      </p:sp>
      <p:sp>
        <p:nvSpPr>
          <p:cNvPr id="349" name="Google Shape;349;g103e89b26bb_0_13"/>
          <p:cNvSpPr/>
          <p:nvPr/>
        </p:nvSpPr>
        <p:spPr>
          <a:xfrm>
            <a:off x="6396400" y="2581175"/>
            <a:ext cx="555900" cy="3204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g103e89b26bb_0_13"/>
          <p:cNvSpPr txBox="1"/>
          <p:nvPr>
            <p:ph idx="1" type="body"/>
          </p:nvPr>
        </p:nvSpPr>
        <p:spPr>
          <a:xfrm>
            <a:off x="4510900" y="3171825"/>
            <a:ext cx="4326900" cy="12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Hierarchical clustering with 6 groups</a:t>
            </a:r>
            <a:endParaRPr sz="17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103e89b26bb_0_25"/>
          <p:cNvSpPr txBox="1"/>
          <p:nvPr>
            <p:ph type="title"/>
          </p:nvPr>
        </p:nvSpPr>
        <p:spPr>
          <a:xfrm>
            <a:off x="720000" y="3353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3000"/>
              <a:t>Final Clusters</a:t>
            </a:r>
            <a:endParaRPr sz="3000"/>
          </a:p>
        </p:txBody>
      </p:sp>
      <p:graphicFrame>
        <p:nvGraphicFramePr>
          <p:cNvPr id="356" name="Google Shape;356;g103e89b26bb_0_25"/>
          <p:cNvGraphicFramePr/>
          <p:nvPr/>
        </p:nvGraphicFramePr>
        <p:xfrm>
          <a:off x="1329300" y="1304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{8FA4B871-A127-48D9-8495-C0998B0898C9}</a:tableStyleId>
              </a:tblPr>
              <a:tblGrid>
                <a:gridCol w="1621350"/>
                <a:gridCol w="1621350"/>
                <a:gridCol w="1621350"/>
                <a:gridCol w="16213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xygen"/>
                          <a:ea typeface="Oxygen"/>
                          <a:cs typeface="Oxygen"/>
                          <a:sym typeface="Oxygen"/>
                        </a:rPr>
                        <a:t>Cluster</a:t>
                      </a:r>
                      <a:endParaRPr>
                        <a:latin typeface="Oxygen"/>
                        <a:ea typeface="Oxygen"/>
                        <a:cs typeface="Oxygen"/>
                        <a:sym typeface="Oxygen"/>
                      </a:endParaRPr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xygen"/>
                          <a:ea typeface="Oxygen"/>
                          <a:cs typeface="Oxygen"/>
                          <a:sym typeface="Oxygen"/>
                        </a:rPr>
                        <a:t>Number of data</a:t>
                      </a:r>
                      <a:endParaRPr>
                        <a:latin typeface="Oxygen"/>
                        <a:ea typeface="Oxygen"/>
                        <a:cs typeface="Oxygen"/>
                        <a:sym typeface="Oxygen"/>
                      </a:endParaRPr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xygen"/>
                          <a:ea typeface="Oxygen"/>
                          <a:cs typeface="Oxygen"/>
                          <a:sym typeface="Oxygen"/>
                        </a:rPr>
                        <a:t>Average Score</a:t>
                      </a:r>
                      <a:endParaRPr>
                        <a:latin typeface="Oxygen"/>
                        <a:ea typeface="Oxygen"/>
                        <a:cs typeface="Oxygen"/>
                        <a:sym typeface="Oxygen"/>
                      </a:endParaRPr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xygen"/>
                          <a:ea typeface="Oxygen"/>
                          <a:cs typeface="Oxygen"/>
                          <a:sym typeface="Oxygen"/>
                        </a:rPr>
                        <a:t>Average Age</a:t>
                      </a:r>
                      <a:endParaRPr>
                        <a:latin typeface="Oxygen"/>
                        <a:ea typeface="Oxygen"/>
                        <a:cs typeface="Oxygen"/>
                        <a:sym typeface="Oxygen"/>
                      </a:endParaRPr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xygen"/>
                          <a:ea typeface="Oxygen"/>
                          <a:cs typeface="Oxygen"/>
                          <a:sym typeface="Oxygen"/>
                        </a:rPr>
                        <a:t>1</a:t>
                      </a:r>
                      <a:endParaRPr>
                        <a:latin typeface="Oxygen"/>
                        <a:ea typeface="Oxygen"/>
                        <a:cs typeface="Oxygen"/>
                        <a:sym typeface="Oxyge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xygen"/>
                          <a:ea typeface="Oxygen"/>
                          <a:cs typeface="Oxygen"/>
                          <a:sym typeface="Oxygen"/>
                        </a:rPr>
                        <a:t>356</a:t>
                      </a:r>
                      <a:endParaRPr>
                        <a:latin typeface="Oxygen"/>
                        <a:ea typeface="Oxygen"/>
                        <a:cs typeface="Oxygen"/>
                        <a:sym typeface="Oxyge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xygen"/>
                          <a:ea typeface="Oxygen"/>
                          <a:cs typeface="Oxygen"/>
                          <a:sym typeface="Oxygen"/>
                        </a:rPr>
                        <a:t>12</a:t>
                      </a:r>
                      <a:endParaRPr>
                        <a:latin typeface="Oxygen"/>
                        <a:ea typeface="Oxygen"/>
                        <a:cs typeface="Oxygen"/>
                        <a:sym typeface="Oxyge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xygen"/>
                          <a:ea typeface="Oxygen"/>
                          <a:cs typeface="Oxygen"/>
                          <a:sym typeface="Oxygen"/>
                        </a:rPr>
                        <a:t>37</a:t>
                      </a:r>
                      <a:endParaRPr>
                        <a:latin typeface="Oxygen"/>
                        <a:ea typeface="Oxygen"/>
                        <a:cs typeface="Oxygen"/>
                        <a:sym typeface="Oxygen"/>
                      </a:endParaRPr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xygen"/>
                          <a:ea typeface="Oxygen"/>
                          <a:cs typeface="Oxygen"/>
                          <a:sym typeface="Oxygen"/>
                        </a:rPr>
                        <a:t>2</a:t>
                      </a:r>
                      <a:endParaRPr>
                        <a:latin typeface="Oxygen"/>
                        <a:ea typeface="Oxygen"/>
                        <a:cs typeface="Oxygen"/>
                        <a:sym typeface="Oxyge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xygen"/>
                          <a:ea typeface="Oxygen"/>
                          <a:cs typeface="Oxygen"/>
                          <a:sym typeface="Oxygen"/>
                        </a:rPr>
                        <a:t>905</a:t>
                      </a:r>
                      <a:endParaRPr>
                        <a:latin typeface="Oxygen"/>
                        <a:ea typeface="Oxygen"/>
                        <a:cs typeface="Oxygen"/>
                        <a:sym typeface="Oxyge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xygen"/>
                          <a:ea typeface="Oxygen"/>
                          <a:cs typeface="Oxygen"/>
                          <a:sym typeface="Oxygen"/>
                        </a:rPr>
                        <a:t>24</a:t>
                      </a:r>
                      <a:endParaRPr>
                        <a:latin typeface="Oxygen"/>
                        <a:ea typeface="Oxygen"/>
                        <a:cs typeface="Oxygen"/>
                        <a:sym typeface="Oxyge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xygen"/>
                          <a:ea typeface="Oxygen"/>
                          <a:cs typeface="Oxygen"/>
                          <a:sym typeface="Oxygen"/>
                        </a:rPr>
                        <a:t>31</a:t>
                      </a:r>
                      <a:endParaRPr>
                        <a:latin typeface="Oxygen"/>
                        <a:ea typeface="Oxygen"/>
                        <a:cs typeface="Oxygen"/>
                        <a:sym typeface="Oxygen"/>
                      </a:endParaRPr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xygen"/>
                          <a:ea typeface="Oxygen"/>
                          <a:cs typeface="Oxygen"/>
                          <a:sym typeface="Oxygen"/>
                        </a:rPr>
                        <a:t>3</a:t>
                      </a:r>
                      <a:endParaRPr>
                        <a:latin typeface="Oxygen"/>
                        <a:ea typeface="Oxygen"/>
                        <a:cs typeface="Oxygen"/>
                        <a:sym typeface="Oxyge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xygen"/>
                          <a:ea typeface="Oxygen"/>
                          <a:cs typeface="Oxygen"/>
                          <a:sym typeface="Oxygen"/>
                        </a:rPr>
                        <a:t>1196</a:t>
                      </a:r>
                      <a:endParaRPr>
                        <a:latin typeface="Oxygen"/>
                        <a:ea typeface="Oxygen"/>
                        <a:cs typeface="Oxygen"/>
                        <a:sym typeface="Oxyge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xygen"/>
                          <a:ea typeface="Oxygen"/>
                          <a:cs typeface="Oxygen"/>
                          <a:sym typeface="Oxygen"/>
                        </a:rPr>
                        <a:t>36</a:t>
                      </a:r>
                      <a:endParaRPr>
                        <a:latin typeface="Oxygen"/>
                        <a:ea typeface="Oxygen"/>
                        <a:cs typeface="Oxygen"/>
                        <a:sym typeface="Oxyge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xygen"/>
                          <a:ea typeface="Oxygen"/>
                          <a:cs typeface="Oxygen"/>
                          <a:sym typeface="Oxygen"/>
                        </a:rPr>
                        <a:t>29</a:t>
                      </a:r>
                      <a:endParaRPr>
                        <a:latin typeface="Oxygen"/>
                        <a:ea typeface="Oxygen"/>
                        <a:cs typeface="Oxygen"/>
                        <a:sym typeface="Oxygen"/>
                      </a:endParaRPr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xygen"/>
                          <a:ea typeface="Oxygen"/>
                          <a:cs typeface="Oxygen"/>
                          <a:sym typeface="Oxygen"/>
                        </a:rPr>
                        <a:t>4</a:t>
                      </a:r>
                      <a:endParaRPr>
                        <a:latin typeface="Oxygen"/>
                        <a:ea typeface="Oxygen"/>
                        <a:cs typeface="Oxygen"/>
                        <a:sym typeface="Oxyge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xygen"/>
                          <a:ea typeface="Oxygen"/>
                          <a:cs typeface="Oxygen"/>
                          <a:sym typeface="Oxygen"/>
                        </a:rPr>
                        <a:t>1391</a:t>
                      </a:r>
                      <a:endParaRPr>
                        <a:latin typeface="Oxygen"/>
                        <a:ea typeface="Oxygen"/>
                        <a:cs typeface="Oxygen"/>
                        <a:sym typeface="Oxyge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xygen"/>
                          <a:ea typeface="Oxygen"/>
                          <a:cs typeface="Oxygen"/>
                          <a:sym typeface="Oxygen"/>
                        </a:rPr>
                        <a:t>30</a:t>
                      </a:r>
                      <a:endParaRPr>
                        <a:latin typeface="Oxygen"/>
                        <a:ea typeface="Oxygen"/>
                        <a:cs typeface="Oxygen"/>
                        <a:sym typeface="Oxyge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xygen"/>
                          <a:ea typeface="Oxygen"/>
                          <a:cs typeface="Oxygen"/>
                          <a:sym typeface="Oxygen"/>
                        </a:rPr>
                        <a:t>30</a:t>
                      </a:r>
                      <a:endParaRPr>
                        <a:latin typeface="Oxygen"/>
                        <a:ea typeface="Oxygen"/>
                        <a:cs typeface="Oxygen"/>
                        <a:sym typeface="Oxygen"/>
                      </a:endParaRPr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xygen"/>
                          <a:ea typeface="Oxygen"/>
                          <a:cs typeface="Oxygen"/>
                          <a:sym typeface="Oxygen"/>
                        </a:rPr>
                        <a:t>5</a:t>
                      </a:r>
                      <a:endParaRPr>
                        <a:latin typeface="Oxygen"/>
                        <a:ea typeface="Oxygen"/>
                        <a:cs typeface="Oxygen"/>
                        <a:sym typeface="Oxyge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xygen"/>
                          <a:ea typeface="Oxygen"/>
                          <a:cs typeface="Oxygen"/>
                          <a:sym typeface="Oxygen"/>
                        </a:rPr>
                        <a:t>1520</a:t>
                      </a:r>
                      <a:endParaRPr>
                        <a:latin typeface="Oxygen"/>
                        <a:ea typeface="Oxygen"/>
                        <a:cs typeface="Oxygen"/>
                        <a:sym typeface="Oxyge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xygen"/>
                          <a:ea typeface="Oxygen"/>
                          <a:cs typeface="Oxygen"/>
                          <a:sym typeface="Oxygen"/>
                        </a:rPr>
                        <a:t>41</a:t>
                      </a:r>
                      <a:endParaRPr>
                        <a:latin typeface="Oxygen"/>
                        <a:ea typeface="Oxygen"/>
                        <a:cs typeface="Oxygen"/>
                        <a:sym typeface="Oxyge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xygen"/>
                          <a:ea typeface="Oxygen"/>
                          <a:cs typeface="Oxygen"/>
                          <a:sym typeface="Oxygen"/>
                        </a:rPr>
                        <a:t>28</a:t>
                      </a:r>
                      <a:endParaRPr>
                        <a:latin typeface="Oxygen"/>
                        <a:ea typeface="Oxygen"/>
                        <a:cs typeface="Oxygen"/>
                        <a:sym typeface="Oxygen"/>
                      </a:endParaRPr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xygen"/>
                          <a:ea typeface="Oxygen"/>
                          <a:cs typeface="Oxygen"/>
                          <a:sym typeface="Oxygen"/>
                        </a:rPr>
                        <a:t>6</a:t>
                      </a:r>
                      <a:endParaRPr>
                        <a:latin typeface="Oxygen"/>
                        <a:ea typeface="Oxygen"/>
                        <a:cs typeface="Oxygen"/>
                        <a:sym typeface="Oxyge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xygen"/>
                          <a:ea typeface="Oxygen"/>
                          <a:cs typeface="Oxygen"/>
                          <a:sym typeface="Oxygen"/>
                        </a:rPr>
                        <a:t>38</a:t>
                      </a:r>
                      <a:endParaRPr>
                        <a:latin typeface="Oxygen"/>
                        <a:ea typeface="Oxygen"/>
                        <a:cs typeface="Oxygen"/>
                        <a:sym typeface="Oxyge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xygen"/>
                          <a:ea typeface="Oxygen"/>
                          <a:cs typeface="Oxygen"/>
                          <a:sym typeface="Oxygen"/>
                        </a:rPr>
                        <a:t>16</a:t>
                      </a:r>
                      <a:endParaRPr>
                        <a:latin typeface="Oxygen"/>
                        <a:ea typeface="Oxygen"/>
                        <a:cs typeface="Oxygen"/>
                        <a:sym typeface="Oxyge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xygen"/>
                          <a:ea typeface="Oxygen"/>
                          <a:cs typeface="Oxygen"/>
                          <a:sym typeface="Oxygen"/>
                        </a:rPr>
                        <a:t>34</a:t>
                      </a:r>
                      <a:endParaRPr>
                        <a:latin typeface="Oxygen"/>
                        <a:ea typeface="Oxygen"/>
                        <a:cs typeface="Oxygen"/>
                        <a:sym typeface="Oxygen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1067b16b98f_0_0"/>
          <p:cNvSpPr txBox="1"/>
          <p:nvPr>
            <p:ph type="title"/>
          </p:nvPr>
        </p:nvSpPr>
        <p:spPr>
          <a:xfrm>
            <a:off x="1903200" y="1479975"/>
            <a:ext cx="5337600" cy="12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7500"/>
              <a:t>Clustering Questions</a:t>
            </a:r>
            <a:endParaRPr sz="75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103e6dc3c7d_1_0"/>
          <p:cNvSpPr txBox="1"/>
          <p:nvPr>
            <p:ph type="title"/>
          </p:nvPr>
        </p:nvSpPr>
        <p:spPr>
          <a:xfrm>
            <a:off x="720000" y="3353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3000"/>
              <a:t>Clustering by Questions</a:t>
            </a:r>
            <a:endParaRPr sz="3000"/>
          </a:p>
        </p:txBody>
      </p:sp>
      <p:sp>
        <p:nvSpPr>
          <p:cNvPr id="367" name="Google Shape;367;g103e6dc3c7d_1_0"/>
          <p:cNvSpPr txBox="1"/>
          <p:nvPr>
            <p:ph idx="1" type="body"/>
          </p:nvPr>
        </p:nvSpPr>
        <p:spPr>
          <a:xfrm>
            <a:off x="1383350" y="908000"/>
            <a:ext cx="3877500" cy="4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/>
              <a:t>Silhouette Score Plot</a:t>
            </a:r>
            <a:endParaRPr b="1"/>
          </a:p>
        </p:txBody>
      </p:sp>
      <p:pic>
        <p:nvPicPr>
          <p:cNvPr id="368" name="Google Shape;368;g103e6dc3c7d_1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000" y="1331300"/>
            <a:ext cx="4348893" cy="3507400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g103e6dc3c7d_1_0"/>
          <p:cNvSpPr txBox="1"/>
          <p:nvPr>
            <p:ph idx="1" type="body"/>
          </p:nvPr>
        </p:nvSpPr>
        <p:spPr>
          <a:xfrm>
            <a:off x="5216100" y="1465050"/>
            <a:ext cx="3551400" cy="4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We chose 4 for the number of clusters.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70" name="Google Shape;370;g103e6dc3c7d_1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41830" y="2258075"/>
            <a:ext cx="3457575" cy="264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103e6dc3c7d_0_26"/>
          <p:cNvSpPr txBox="1"/>
          <p:nvPr>
            <p:ph type="title"/>
          </p:nvPr>
        </p:nvSpPr>
        <p:spPr>
          <a:xfrm>
            <a:off x="720000" y="3353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3000"/>
              <a:t>Clustering Questions into 4 Groups</a:t>
            </a:r>
            <a:endParaRPr sz="3000"/>
          </a:p>
        </p:txBody>
      </p:sp>
      <p:graphicFrame>
        <p:nvGraphicFramePr>
          <p:cNvPr id="376" name="Google Shape;376;g103e6dc3c7d_0_26"/>
          <p:cNvGraphicFramePr/>
          <p:nvPr/>
        </p:nvGraphicFramePr>
        <p:xfrm>
          <a:off x="952500" y="1011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{8FA4B871-A127-48D9-8495-C0998B0898C9}</a:tableStyleId>
              </a:tblPr>
              <a:tblGrid>
                <a:gridCol w="894900"/>
                <a:gridCol w="63441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Group 1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Q2, Q9, Q10, Q13, Q16, Q19, Q20, Q21, Q30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Group 2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Q4, Q8, Q14, Q23, Q24, Q34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Group 3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Q1, Q6, Q7, Q11, Q17, Q22, Q25, Q26, Q27, Q28, Q31, Q35, Q36, Q37, Q40, Q41, Q42, Q43, Q44, Q45, Q46, Q47, Q48, Q49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Group 4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Q3, Q5, Q12, Q15, Q18, Q29, Q32, Q33, Q38, Q39, Q50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377" name="Google Shape;377;g103e6dc3c7d_0_26"/>
          <p:cNvSpPr txBox="1"/>
          <p:nvPr>
            <p:ph idx="1" type="body"/>
          </p:nvPr>
        </p:nvSpPr>
        <p:spPr>
          <a:xfrm>
            <a:off x="952500" y="2913000"/>
            <a:ext cx="7292700" cy="16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Take Group 2 as example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Q4. I have very few </a:t>
            </a:r>
            <a:r>
              <a:rPr b="1" lang="en">
                <a:solidFill>
                  <a:srgbClr val="FF0000"/>
                </a:solidFill>
              </a:rPr>
              <a:t>headaches</a:t>
            </a:r>
            <a:r>
              <a:rPr lang="en"/>
              <a:t>.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Q8. I frequently notice my </a:t>
            </a:r>
            <a:r>
              <a:rPr b="1" lang="en">
                <a:solidFill>
                  <a:srgbClr val="FF0000"/>
                </a:solidFill>
              </a:rPr>
              <a:t>hand shakes</a:t>
            </a:r>
            <a:r>
              <a:rPr lang="en"/>
              <a:t> when I try to do something.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Q14. I have </a:t>
            </a:r>
            <a:r>
              <a:rPr b="1" lang="en">
                <a:solidFill>
                  <a:srgbClr val="FF0000"/>
                </a:solidFill>
              </a:rPr>
              <a:t>nightmares</a:t>
            </a:r>
            <a:r>
              <a:rPr lang="en"/>
              <a:t> every few nights.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Q23. My </a:t>
            </a:r>
            <a:r>
              <a:rPr b="1" lang="en">
                <a:solidFill>
                  <a:srgbClr val="FF0000"/>
                </a:solidFill>
              </a:rPr>
              <a:t>sleep</a:t>
            </a:r>
            <a:r>
              <a:rPr lang="en"/>
              <a:t> is fitful and disturbed.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Q24. I </a:t>
            </a:r>
            <a:r>
              <a:rPr b="1" lang="en">
                <a:solidFill>
                  <a:srgbClr val="FF0000"/>
                </a:solidFill>
              </a:rPr>
              <a:t>dream</a:t>
            </a:r>
            <a:r>
              <a:rPr lang="en"/>
              <a:t> frequently about things that are best kept to myself.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Q34. I have periods of such great restlessness that I </a:t>
            </a:r>
            <a:r>
              <a:rPr b="1" lang="en">
                <a:solidFill>
                  <a:srgbClr val="FF0000"/>
                </a:solidFill>
              </a:rPr>
              <a:t>cannot sit</a:t>
            </a:r>
            <a:r>
              <a:rPr lang="en"/>
              <a:t> long I a chair.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cfcc1d7a56_2_66"/>
          <p:cNvSpPr txBox="1"/>
          <p:nvPr>
            <p:ph type="title"/>
          </p:nvPr>
        </p:nvSpPr>
        <p:spPr>
          <a:xfrm>
            <a:off x="4106725" y="2495025"/>
            <a:ext cx="43173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Text Analysis</a:t>
            </a:r>
            <a:endParaRPr/>
          </a:p>
        </p:txBody>
      </p:sp>
      <p:sp>
        <p:nvSpPr>
          <p:cNvPr id="383" name="Google Shape;383;gcfcc1d7a56_2_66"/>
          <p:cNvSpPr txBox="1"/>
          <p:nvPr>
            <p:ph idx="2" type="title"/>
          </p:nvPr>
        </p:nvSpPr>
        <p:spPr>
          <a:xfrm>
            <a:off x="5138900" y="1106175"/>
            <a:ext cx="3285000" cy="126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384" name="Google Shape;384;gcfcc1d7a56_2_66"/>
          <p:cNvSpPr txBox="1"/>
          <p:nvPr>
            <p:ph idx="1" type="subTitle"/>
          </p:nvPr>
        </p:nvSpPr>
        <p:spPr>
          <a:xfrm>
            <a:off x="5139001" y="3476350"/>
            <a:ext cx="3285000" cy="71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en"/>
              <a:t>Word Cloud, Sentiment Analysis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103e6dc3c7d_0_11"/>
          <p:cNvSpPr txBox="1"/>
          <p:nvPr>
            <p:ph type="title"/>
          </p:nvPr>
        </p:nvSpPr>
        <p:spPr>
          <a:xfrm>
            <a:off x="720000" y="3353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3000"/>
              <a:t>Word Cloud</a:t>
            </a:r>
            <a:endParaRPr sz="3000"/>
          </a:p>
        </p:txBody>
      </p:sp>
      <p:sp>
        <p:nvSpPr>
          <p:cNvPr id="390" name="Google Shape;390;g103e6dc3c7d_0_11"/>
          <p:cNvSpPr txBox="1"/>
          <p:nvPr>
            <p:ph idx="1" type="body"/>
          </p:nvPr>
        </p:nvSpPr>
        <p:spPr>
          <a:xfrm>
            <a:off x="720000" y="1152475"/>
            <a:ext cx="387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/>
              <a:t>Before filtering Stopwords:</a:t>
            </a:r>
            <a:endParaRPr b="1"/>
          </a:p>
        </p:txBody>
      </p:sp>
      <p:pic>
        <p:nvPicPr>
          <p:cNvPr id="391" name="Google Shape;391;g103e6dc3c7d_0_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0763" y="1474650"/>
            <a:ext cx="3355975" cy="3355975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g103e6dc3c7d_0_11"/>
          <p:cNvSpPr txBox="1"/>
          <p:nvPr>
            <p:ph idx="1" type="body"/>
          </p:nvPr>
        </p:nvSpPr>
        <p:spPr>
          <a:xfrm>
            <a:off x="4597501" y="1152475"/>
            <a:ext cx="37242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/>
              <a:t>After filtering Stopwords:</a:t>
            </a:r>
            <a:endParaRPr b="1"/>
          </a:p>
        </p:txBody>
      </p:sp>
      <p:pic>
        <p:nvPicPr>
          <p:cNvPr id="393" name="Google Shape;393;g103e6dc3c7d_0_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92613" y="1474650"/>
            <a:ext cx="3333975" cy="3355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cfcc1d7a56_2_35"/>
          <p:cNvSpPr txBox="1"/>
          <p:nvPr>
            <p:ph type="title"/>
          </p:nvPr>
        </p:nvSpPr>
        <p:spPr>
          <a:xfrm>
            <a:off x="5139007" y="2342625"/>
            <a:ext cx="32850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Business Problem</a:t>
            </a:r>
            <a:endParaRPr/>
          </a:p>
        </p:txBody>
      </p:sp>
      <p:sp>
        <p:nvSpPr>
          <p:cNvPr id="203" name="Google Shape;203;gcfcc1d7a56_2_35"/>
          <p:cNvSpPr txBox="1"/>
          <p:nvPr>
            <p:ph idx="2" type="title"/>
          </p:nvPr>
        </p:nvSpPr>
        <p:spPr>
          <a:xfrm>
            <a:off x="5138900" y="1106175"/>
            <a:ext cx="3285000" cy="126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01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cfcc1d7a56_1_15"/>
          <p:cNvSpPr txBox="1"/>
          <p:nvPr>
            <p:ph type="title"/>
          </p:nvPr>
        </p:nvSpPr>
        <p:spPr>
          <a:xfrm>
            <a:off x="720000" y="3353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3000"/>
              <a:t>Sentiment Analysis</a:t>
            </a:r>
            <a:endParaRPr sz="3000"/>
          </a:p>
        </p:txBody>
      </p:sp>
      <p:pic>
        <p:nvPicPr>
          <p:cNvPr id="399" name="Google Shape;399;gcfcc1d7a56_1_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9999" y="1025650"/>
            <a:ext cx="3747399" cy="3624350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gcfcc1d7a56_1_15"/>
          <p:cNvSpPr txBox="1"/>
          <p:nvPr>
            <p:ph idx="1" type="body"/>
          </p:nvPr>
        </p:nvSpPr>
        <p:spPr>
          <a:xfrm>
            <a:off x="4748400" y="1723050"/>
            <a:ext cx="3675600" cy="16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Afinn score only provides integers.</a:t>
            </a:r>
            <a:endParaRPr/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Vader sentimental score method from nltk package that gives floating number results.</a:t>
            </a:r>
            <a:endParaRPr/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They share a positive relationship.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cfcc1d7a56_1_24"/>
          <p:cNvSpPr txBox="1"/>
          <p:nvPr>
            <p:ph type="title"/>
          </p:nvPr>
        </p:nvSpPr>
        <p:spPr>
          <a:xfrm>
            <a:off x="720000" y="3353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3000"/>
              <a:t>Sentiment Analysis</a:t>
            </a:r>
            <a:endParaRPr sz="3000"/>
          </a:p>
        </p:txBody>
      </p:sp>
      <p:pic>
        <p:nvPicPr>
          <p:cNvPr id="406" name="Google Shape;406;gcfcc1d7a56_1_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000" y="1063100"/>
            <a:ext cx="3702875" cy="3581275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Google Shape;407;gcfcc1d7a56_1_24"/>
          <p:cNvSpPr txBox="1"/>
          <p:nvPr>
            <p:ph idx="1" type="body"/>
          </p:nvPr>
        </p:nvSpPr>
        <p:spPr>
          <a:xfrm>
            <a:off x="4748400" y="1556838"/>
            <a:ext cx="3675600" cy="25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N</a:t>
            </a:r>
            <a:r>
              <a:rPr lang="en"/>
              <a:t>egative r</a:t>
            </a:r>
            <a:r>
              <a:rPr lang="en"/>
              <a:t>elationship between sentiment score and testers’ tendency to answer “True”.</a:t>
            </a:r>
            <a:endParaRPr/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Intuitive for this experiment thinking that participants who took the test are troubled and willing to agree with questions with a more negative sentiment score.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cfcc1d7a56_2_100"/>
          <p:cNvSpPr txBox="1"/>
          <p:nvPr>
            <p:ph type="title"/>
          </p:nvPr>
        </p:nvSpPr>
        <p:spPr>
          <a:xfrm>
            <a:off x="3877825" y="2495025"/>
            <a:ext cx="45462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Conclusion &amp; Recommendations</a:t>
            </a:r>
            <a:endParaRPr/>
          </a:p>
        </p:txBody>
      </p:sp>
      <p:sp>
        <p:nvSpPr>
          <p:cNvPr id="413" name="Google Shape;413;gcfcc1d7a56_2_100"/>
          <p:cNvSpPr txBox="1"/>
          <p:nvPr>
            <p:ph idx="2" type="title"/>
          </p:nvPr>
        </p:nvSpPr>
        <p:spPr>
          <a:xfrm>
            <a:off x="5138900" y="1106175"/>
            <a:ext cx="3285000" cy="126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07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1067b16b98f_0_64"/>
          <p:cNvSpPr txBox="1"/>
          <p:nvPr>
            <p:ph type="title"/>
          </p:nvPr>
        </p:nvSpPr>
        <p:spPr>
          <a:xfrm>
            <a:off x="720000" y="30787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u="sng"/>
              <a:t>Recommendations</a:t>
            </a:r>
            <a:endParaRPr sz="3500" u="sng"/>
          </a:p>
        </p:txBody>
      </p:sp>
      <p:sp>
        <p:nvSpPr>
          <p:cNvPr id="419" name="Google Shape;419;g1067b16b98f_0_64"/>
          <p:cNvSpPr txBox="1"/>
          <p:nvPr>
            <p:ph idx="1" type="body"/>
          </p:nvPr>
        </p:nvSpPr>
        <p:spPr>
          <a:xfrm>
            <a:off x="720000" y="1289625"/>
            <a:ext cx="7704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We may cluster based on the respondents. This tells us about the characteristics of similar respondents being clustered together. </a:t>
            </a:r>
            <a:endParaRPr sz="1700"/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3365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We may also cluster based on questions. By doing so we find questions with similar emotional connotations being clustered together.</a:t>
            </a:r>
            <a:endParaRPr sz="1700"/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3365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When the survey is sent out, it must be a prerequisite that the respondents answer all the questions or else this would pave the way for inconsistency.</a:t>
            </a:r>
            <a:endParaRPr sz="17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103e6dc3c7d_3_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u="sng"/>
              <a:t>Conclusion</a:t>
            </a:r>
            <a:endParaRPr sz="3500" u="sng"/>
          </a:p>
        </p:txBody>
      </p:sp>
      <p:sp>
        <p:nvSpPr>
          <p:cNvPr id="425" name="Google Shape;425;g103e6dc3c7d_3_0"/>
          <p:cNvSpPr txBox="1"/>
          <p:nvPr>
            <p:ph idx="1" type="body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PCA is not an ideal technique for dimensionality reduction. Even 40 dimensions were only </a:t>
            </a:r>
            <a:r>
              <a:rPr lang="en"/>
              <a:t>able to explain 80% of the variation in the model. 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Our entire model can be explained using 6 clusters.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26" name="Google Shape;426;g103e6dc3c7d_3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2625" y="2349225"/>
            <a:ext cx="6358751" cy="2230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1067b16b98f_0_5"/>
          <p:cNvSpPr txBox="1"/>
          <p:nvPr>
            <p:ph type="ctrTitle"/>
          </p:nvPr>
        </p:nvSpPr>
        <p:spPr>
          <a:xfrm>
            <a:off x="4096775" y="1904325"/>
            <a:ext cx="4325700" cy="98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/>
              <a:t>Thank You!</a:t>
            </a:r>
            <a:endParaRPr/>
          </a:p>
        </p:txBody>
      </p:sp>
      <p:pic>
        <p:nvPicPr>
          <p:cNvPr id="432" name="Google Shape;432;g1067b16b98f_0_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11725" y="2888325"/>
            <a:ext cx="4495800" cy="163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"/>
          <p:cNvSpPr txBox="1"/>
          <p:nvPr>
            <p:ph type="title"/>
          </p:nvPr>
        </p:nvSpPr>
        <p:spPr>
          <a:xfrm>
            <a:off x="1842450" y="42700"/>
            <a:ext cx="5459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4500" u="sng"/>
              <a:t>Business Problem</a:t>
            </a:r>
            <a:endParaRPr sz="4500" u="sng"/>
          </a:p>
        </p:txBody>
      </p:sp>
      <p:sp>
        <p:nvSpPr>
          <p:cNvPr id="209" name="Google Shape;209;p2"/>
          <p:cNvSpPr txBox="1"/>
          <p:nvPr>
            <p:ph idx="1" type="body"/>
          </p:nvPr>
        </p:nvSpPr>
        <p:spPr>
          <a:xfrm>
            <a:off x="1396700" y="1106725"/>
            <a:ext cx="5854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2500"/>
              <a:t>Omicron Inc. wants to assess the mental health of their employees and determine its impact on their individual workplace productivity. We asked them to fill out a </a:t>
            </a:r>
            <a:r>
              <a:rPr lang="en" sz="2500"/>
              <a:t>survey</a:t>
            </a:r>
            <a:r>
              <a:rPr lang="en" sz="2500"/>
              <a:t> consisting of a mix of 50 questions and based on their answers we predicted their stress scores.</a:t>
            </a:r>
            <a:endParaRPr sz="25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cfcc1d7a56_2_41"/>
          <p:cNvSpPr txBox="1"/>
          <p:nvPr>
            <p:ph type="title"/>
          </p:nvPr>
        </p:nvSpPr>
        <p:spPr>
          <a:xfrm>
            <a:off x="5139007" y="2342625"/>
            <a:ext cx="32850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Data Set Exploration</a:t>
            </a:r>
            <a:endParaRPr/>
          </a:p>
        </p:txBody>
      </p:sp>
      <p:sp>
        <p:nvSpPr>
          <p:cNvPr id="215" name="Google Shape;215;gcfcc1d7a56_2_41"/>
          <p:cNvSpPr txBox="1"/>
          <p:nvPr>
            <p:ph idx="2" type="title"/>
          </p:nvPr>
        </p:nvSpPr>
        <p:spPr>
          <a:xfrm>
            <a:off x="5138900" y="1106175"/>
            <a:ext cx="3285000" cy="126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02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cfcc1d7a56_0_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u="sng"/>
              <a:t>Datasource &amp; Dataset</a:t>
            </a:r>
            <a:endParaRPr sz="3500" u="sng"/>
          </a:p>
        </p:txBody>
      </p:sp>
      <p:sp>
        <p:nvSpPr>
          <p:cNvPr id="221" name="Google Shape;221;gcfcc1d7a56_0_0"/>
          <p:cNvSpPr txBox="1"/>
          <p:nvPr>
            <p:ph idx="1" type="body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 :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https://www.kaggle.com/yamqwe/taylor-manifest-anxiety-scale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Dataset: Our dataset consists of 5410 rows and 53 columns.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Variables: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Anxiety Score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Age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Gender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Survey Questions 1-50</a:t>
            </a:r>
            <a:endParaRPr/>
          </a:p>
        </p:txBody>
      </p:sp>
      <p:pic>
        <p:nvPicPr>
          <p:cNvPr id="222" name="Google Shape;222;gcfcc1d7a56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39576" y="1775950"/>
            <a:ext cx="3617377" cy="3049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1067b16b98f_0_3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u="sng"/>
              <a:t>Survey Questions</a:t>
            </a:r>
            <a:endParaRPr sz="3500" u="sng"/>
          </a:p>
        </p:txBody>
      </p:sp>
      <p:sp>
        <p:nvSpPr>
          <p:cNvPr id="228" name="Google Shape;228;g1067b16b98f_0_35"/>
          <p:cNvSpPr txBox="1"/>
          <p:nvPr>
            <p:ph idx="1" type="body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9" name="Google Shape;229;g1067b16b98f_0_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52475"/>
            <a:ext cx="4456799" cy="399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g1067b16b98f_0_35"/>
          <p:cNvPicPr preferRelativeResize="0"/>
          <p:nvPr/>
        </p:nvPicPr>
        <p:blipFill rotWithShape="1">
          <a:blip r:embed="rId4">
            <a:alphaModFix/>
          </a:blip>
          <a:srcRect b="0" l="0" r="0" t="714"/>
          <a:stretch/>
        </p:blipFill>
        <p:spPr>
          <a:xfrm>
            <a:off x="4376025" y="1152475"/>
            <a:ext cx="4767974" cy="399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cfcc1d7a56_2_47"/>
          <p:cNvSpPr txBox="1"/>
          <p:nvPr>
            <p:ph type="title"/>
          </p:nvPr>
        </p:nvSpPr>
        <p:spPr>
          <a:xfrm>
            <a:off x="4106725" y="2495025"/>
            <a:ext cx="43173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Exploratory Data Analysis (EDA)</a:t>
            </a:r>
            <a:endParaRPr/>
          </a:p>
        </p:txBody>
      </p:sp>
      <p:sp>
        <p:nvSpPr>
          <p:cNvPr id="236" name="Google Shape;236;gcfcc1d7a56_2_47"/>
          <p:cNvSpPr txBox="1"/>
          <p:nvPr>
            <p:ph idx="2" type="title"/>
          </p:nvPr>
        </p:nvSpPr>
        <p:spPr>
          <a:xfrm>
            <a:off x="5139025" y="703825"/>
            <a:ext cx="3285000" cy="126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03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"/>
          <p:cNvSpPr txBox="1"/>
          <p:nvPr>
            <p:ph type="title"/>
          </p:nvPr>
        </p:nvSpPr>
        <p:spPr>
          <a:xfrm>
            <a:off x="1097275" y="187050"/>
            <a:ext cx="6757500" cy="127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u="sng"/>
              <a:t>Correlation Matrix &amp; Heatmap</a:t>
            </a:r>
            <a:endParaRPr sz="3000" u="sng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4500"/>
          </a:p>
        </p:txBody>
      </p:sp>
      <p:pic>
        <p:nvPicPr>
          <p:cNvPr id="242" name="Google Shape;242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0925" y="1022900"/>
            <a:ext cx="4210650" cy="3622400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4"/>
          <p:cNvSpPr txBox="1"/>
          <p:nvPr/>
        </p:nvSpPr>
        <p:spPr>
          <a:xfrm>
            <a:off x="686675" y="1328375"/>
            <a:ext cx="2827500" cy="28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xygen"/>
              <a:buChar char="●"/>
            </a:pPr>
            <a:r>
              <a:rPr lang="en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rPr>
              <a:t>See if there were any correlation between the questions and other variables, such as age and gender.</a:t>
            </a:r>
            <a:endParaRPr>
              <a:solidFill>
                <a:schemeClr val="dk1"/>
              </a:solidFill>
              <a:latin typeface="Oxygen"/>
              <a:ea typeface="Oxygen"/>
              <a:cs typeface="Oxygen"/>
              <a:sym typeface="Oxygen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Oxygen"/>
              <a:ea typeface="Oxygen"/>
              <a:cs typeface="Oxygen"/>
              <a:sym typeface="Oxygen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xygen"/>
              <a:buChar char="●"/>
            </a:pPr>
            <a:r>
              <a:rPr lang="en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rPr>
              <a:t>Some questions have negative relationships with score while others are heavily positively correlated</a:t>
            </a:r>
            <a:endParaRPr>
              <a:solidFill>
                <a:schemeClr val="dk1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inimalist Aesthetic Slideshow by Slidesgo">
  <a:themeElements>
    <a:clrScheme name="Simple Light">
      <a:dk1>
        <a:srgbClr val="6D5B57"/>
      </a:dk1>
      <a:lt1>
        <a:srgbClr val="F2E1D8"/>
      </a:lt1>
      <a:dk2>
        <a:srgbClr val="595959"/>
      </a:dk2>
      <a:lt2>
        <a:srgbClr val="B08980"/>
      </a:lt2>
      <a:accent1>
        <a:srgbClr val="6D5B57"/>
      </a:accent1>
      <a:accent2>
        <a:srgbClr val="F2E1D8"/>
      </a:accent2>
      <a:accent3>
        <a:srgbClr val="595959"/>
      </a:accent3>
      <a:accent4>
        <a:srgbClr val="B08980"/>
      </a:accent4>
      <a:accent5>
        <a:srgbClr val="F2E1D8"/>
      </a:accent5>
      <a:accent6>
        <a:srgbClr val="595959"/>
      </a:accent6>
      <a:hlink>
        <a:srgbClr val="59595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